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60" r:id="rId3"/>
    <p:sldId id="262" r:id="rId4"/>
    <p:sldId id="263" r:id="rId5"/>
    <p:sldId id="259" r:id="rId6"/>
    <p:sldId id="258" r:id="rId7"/>
    <p:sldId id="261" r:id="rId8"/>
    <p:sldId id="267" r:id="rId9"/>
    <p:sldId id="268" r:id="rId10"/>
    <p:sldId id="269" r:id="rId11"/>
    <p:sldId id="270" r:id="rId12"/>
    <p:sldId id="271" r:id="rId13"/>
    <p:sldId id="272" r:id="rId14"/>
    <p:sldId id="274" r:id="rId15"/>
    <p:sldId id="275" r:id="rId16"/>
    <p:sldId id="273" r:id="rId17"/>
    <p:sldId id="276" r:id="rId18"/>
    <p:sldId id="27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D22F5BE-7F13-11B5-5E80-6461631BAB7A}" name="Noor Jahan" initials="NJ" userId="b8107d843d4ab84b"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C7099E"/>
    <a:srgbClr val="9A57CD"/>
    <a:srgbClr val="EE1AB6"/>
    <a:srgbClr val="BE1E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8B829-86B0-A91D-6276-BDCFF7BD833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40099A4-5E5A-B633-BCCE-B5C4AE46107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505F89E-9D3A-5A3B-6567-32DF5294FD4E}"/>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3BF86E72-AB29-11B5-800F-B7BE30441C9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9EEFE7-444A-9E44-CE46-6C0B197D4959}"/>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16260068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DFF31-DF88-E1A1-77D2-613A9C3B13C1}"/>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80C3F59-4071-0AC7-54A8-41C229D01D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869D747-A2B2-2602-9E26-EFEEC4452231}"/>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E02D1798-41F2-7EFF-3096-1837CF6A368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87648FA-DEA5-1994-A0B9-B058D4A8777D}"/>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1448009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0ACFA11-8FA5-F55A-901B-4FD9690F54F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F7EBFFD-62CB-8069-0D0D-FCA62713B91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62F2E69-5CDB-9F22-99F9-E8ACD8FCCA11}"/>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CA1B38B4-6628-8D46-76A3-10BAA01A903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1178FC-877D-89D8-FC29-95FB9F28830C}"/>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21468503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F9C5F-AC25-2C82-380C-9A95EE9106E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DD62DDE-33A8-A9DF-93D1-C0B3FF7EEA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46220DB-A008-2CF9-87BD-80948E8F956E}"/>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EB538B7D-62F6-C26D-7010-E06B8546F0D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B98A62D-E91C-0794-AC61-13671B9E3F61}"/>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6796702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55404-F0FC-64ED-16F3-1E40FBC85B4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E36DFD6C-1220-F581-7365-51B7FC7271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47D103-015B-73E1-4226-95DC4B3C16B1}"/>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6A930D15-6188-F6C3-FF57-89C312DB0D0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1E0BF7-D6EE-C742-5321-FC087D0ACEA2}"/>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4178202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CF7A4-9511-683B-2E46-18B6089482E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EDFDB755-540C-06A0-D745-F1393FE454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C5A0A56-D3E4-65CA-487B-EBB5551887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3EE9142-3E19-CB18-A42B-EF6E41597713}"/>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6" name="Footer Placeholder 5">
            <a:extLst>
              <a:ext uri="{FF2B5EF4-FFF2-40B4-BE49-F238E27FC236}">
                <a16:creationId xmlns:a16="http://schemas.microsoft.com/office/drawing/2014/main" id="{93F1FA6F-7495-BF81-6F22-17F8D1384C5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D1CBFEC-CB62-0FA5-5C30-9010998FE86E}"/>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2654337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64C59-4AAD-8D71-BD47-DD7054554EEE}"/>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FC80577-3FA0-4C8A-FFE9-3CDE54C5FF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3475601-8140-9A6E-D8AE-972CFB5878B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C3899B60-2145-D4AC-BF16-0368CB287B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0443EC9-DB48-6197-87E6-BABE2349636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0942C78-59BD-4DB0-50C9-F21ABEB8B18B}"/>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8" name="Footer Placeholder 7">
            <a:extLst>
              <a:ext uri="{FF2B5EF4-FFF2-40B4-BE49-F238E27FC236}">
                <a16:creationId xmlns:a16="http://schemas.microsoft.com/office/drawing/2014/main" id="{690C9571-C604-DC7F-91F9-6D9B28BB7F0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AA61905C-0DE6-70E0-7E41-07890BB1445C}"/>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11996957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37413-9D6A-E0CC-5B72-A197A5EBE24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ACC2226-B6BB-20D4-6621-98F8E6410788}"/>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4" name="Footer Placeholder 3">
            <a:extLst>
              <a:ext uri="{FF2B5EF4-FFF2-40B4-BE49-F238E27FC236}">
                <a16:creationId xmlns:a16="http://schemas.microsoft.com/office/drawing/2014/main" id="{F0E38994-0D5E-676C-D9F6-FCD3696158D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237E969-7FFC-1740-5258-DB8F1426B798}"/>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2210375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2BF193-45DF-AC4E-0889-049C5866A39D}"/>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3" name="Footer Placeholder 2">
            <a:extLst>
              <a:ext uri="{FF2B5EF4-FFF2-40B4-BE49-F238E27FC236}">
                <a16:creationId xmlns:a16="http://schemas.microsoft.com/office/drawing/2014/main" id="{0B945910-9999-975C-3F7C-5E8493047DB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F4AFEFAD-D1BC-D13E-044A-30CCB9877426}"/>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3204326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154BC1-4CCE-A82B-8744-074DE1123D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B175F8D-8EC4-F367-284D-D9238EC7DC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FD0FDEF8-8B8F-6FB8-9BC9-175F5A4CE8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615BA4-8D9B-D94B-09E0-B73A0B5924C3}"/>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6" name="Footer Placeholder 5">
            <a:extLst>
              <a:ext uri="{FF2B5EF4-FFF2-40B4-BE49-F238E27FC236}">
                <a16:creationId xmlns:a16="http://schemas.microsoft.com/office/drawing/2014/main" id="{9761BA07-3CC1-9CFB-BCE3-7D223FA6194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A81360D-2A68-0A63-B542-2453BEB9382B}"/>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2606832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E1893-9B66-1CE9-05E5-A5AD8DAC85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D53946AB-5014-033B-BB4C-6B53CEEAF1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FF419B3-02C4-642A-6B85-00EF93175B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2E6E7D-38B6-6961-E884-E22887AB2120}"/>
              </a:ext>
            </a:extLst>
          </p:cNvPr>
          <p:cNvSpPr>
            <a:spLocks noGrp="1"/>
          </p:cNvSpPr>
          <p:nvPr>
            <p:ph type="dt" sz="half" idx="10"/>
          </p:nvPr>
        </p:nvSpPr>
        <p:spPr/>
        <p:txBody>
          <a:bodyPr/>
          <a:lstStyle/>
          <a:p>
            <a:fld id="{ABF7B216-8E2F-42C4-8F97-21852B980415}" type="datetimeFigureOut">
              <a:rPr lang="en-IN" smtClean="0"/>
              <a:t>14-05-2023</a:t>
            </a:fld>
            <a:endParaRPr lang="en-IN"/>
          </a:p>
        </p:txBody>
      </p:sp>
      <p:sp>
        <p:nvSpPr>
          <p:cNvPr id="6" name="Footer Placeholder 5">
            <a:extLst>
              <a:ext uri="{FF2B5EF4-FFF2-40B4-BE49-F238E27FC236}">
                <a16:creationId xmlns:a16="http://schemas.microsoft.com/office/drawing/2014/main" id="{7E5AC9BB-E2A7-8955-D13E-560CB5BEF51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11D4CD3-B2BB-1C96-A603-766233EE87DA}"/>
              </a:ext>
            </a:extLst>
          </p:cNvPr>
          <p:cNvSpPr>
            <a:spLocks noGrp="1"/>
          </p:cNvSpPr>
          <p:nvPr>
            <p:ph type="sldNum" sz="quarter" idx="12"/>
          </p:nvPr>
        </p:nvSpPr>
        <p:spPr/>
        <p:txBody>
          <a:bodyPr/>
          <a:lstStyle/>
          <a:p>
            <a:fld id="{6DD3AA41-C016-4950-A436-EB9A53BB4C24}" type="slidenum">
              <a:rPr lang="en-IN" smtClean="0"/>
              <a:t>‹#›</a:t>
            </a:fld>
            <a:endParaRPr lang="en-IN"/>
          </a:p>
        </p:txBody>
      </p:sp>
    </p:spTree>
    <p:extLst>
      <p:ext uri="{BB962C8B-B14F-4D97-AF65-F5344CB8AC3E}">
        <p14:creationId xmlns:p14="http://schemas.microsoft.com/office/powerpoint/2010/main" val="5608137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98F3BBC-C2EC-E14F-670C-63A50489D93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69A8B2E-54E7-144C-6E11-799A17F15D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CAFA8D1-6381-D920-3813-EDDEAA3B9B8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F7B216-8E2F-42C4-8F97-21852B980415}" type="datetimeFigureOut">
              <a:rPr lang="en-IN" smtClean="0"/>
              <a:t>14-05-2023</a:t>
            </a:fld>
            <a:endParaRPr lang="en-IN"/>
          </a:p>
        </p:txBody>
      </p:sp>
      <p:sp>
        <p:nvSpPr>
          <p:cNvPr id="5" name="Footer Placeholder 4">
            <a:extLst>
              <a:ext uri="{FF2B5EF4-FFF2-40B4-BE49-F238E27FC236}">
                <a16:creationId xmlns:a16="http://schemas.microsoft.com/office/drawing/2014/main" id="{910633AB-2174-C56F-4F4E-AE989B16A7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4B77CBD-11E3-E35C-2854-C317B8AD75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D3AA41-C016-4950-A436-EB9A53BB4C24}" type="slidenum">
              <a:rPr lang="en-IN" smtClean="0"/>
              <a:t>‹#›</a:t>
            </a:fld>
            <a:endParaRPr lang="en-IN"/>
          </a:p>
        </p:txBody>
      </p:sp>
    </p:spTree>
    <p:extLst>
      <p:ext uri="{BB962C8B-B14F-4D97-AF65-F5344CB8AC3E}">
        <p14:creationId xmlns:p14="http://schemas.microsoft.com/office/powerpoint/2010/main" val="3556157907"/>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A7B95C93-460C-CFA2-9314-E2DF85EC800B}"/>
              </a:ext>
            </a:extLst>
          </p:cNvPr>
          <p:cNvPicPr>
            <a:picLocks noChangeAspect="1"/>
          </p:cNvPicPr>
          <p:nvPr/>
        </p:nvPicPr>
        <p:blipFill>
          <a:blip r:embed="rId2">
            <a:extLst>
              <a:ext uri="{28A0092B-C50C-407E-A947-70E740481C1C}">
                <a14:useLocalDpi xmlns:a14="http://schemas.microsoft.com/office/drawing/2010/main" val="0"/>
              </a:ext>
            </a:extLst>
          </a:blip>
          <a:srcRect t="18365" b="2751"/>
          <a:stretch>
            <a:fillRect/>
          </a:stretch>
        </p:blipFill>
        <p:spPr>
          <a:xfrm>
            <a:off x="2" y="942245"/>
            <a:ext cx="12191999" cy="5409835"/>
          </a:xfrm>
          <a:custGeom>
            <a:avLst/>
            <a:gdLst/>
            <a:ahLst/>
            <a:cxnLst/>
            <a:rect l="l" t="t" r="r" b="b"/>
            <a:pathLst>
              <a:path w="12191999" h="5409835">
                <a:moveTo>
                  <a:pt x="7697491" y="4726283"/>
                </a:moveTo>
                <a:cubicBezTo>
                  <a:pt x="7728121" y="4875297"/>
                  <a:pt x="7810079" y="4980849"/>
                  <a:pt x="7943364" y="5042938"/>
                </a:cubicBezTo>
                <a:lnTo>
                  <a:pt x="7943364" y="5052873"/>
                </a:lnTo>
                <a:cubicBezTo>
                  <a:pt x="7789383" y="5008168"/>
                  <a:pt x="7696249" y="4901375"/>
                  <a:pt x="7663962" y="4732492"/>
                </a:cubicBezTo>
                <a:close/>
                <a:moveTo>
                  <a:pt x="8581641" y="4368649"/>
                </a:moveTo>
                <a:cubicBezTo>
                  <a:pt x="8694229" y="4453919"/>
                  <a:pt x="8750524" y="4570646"/>
                  <a:pt x="8750524" y="4718833"/>
                </a:cubicBezTo>
                <a:cubicBezTo>
                  <a:pt x="8750524" y="4876953"/>
                  <a:pt x="8689262" y="5010859"/>
                  <a:pt x="8566740" y="5120550"/>
                </a:cubicBezTo>
                <a:cubicBezTo>
                  <a:pt x="8444217" y="5230241"/>
                  <a:pt x="8295203" y="5285086"/>
                  <a:pt x="8119697" y="5285086"/>
                </a:cubicBezTo>
                <a:cubicBezTo>
                  <a:pt x="8030289" y="5285086"/>
                  <a:pt x="7949573" y="5275980"/>
                  <a:pt x="7877549" y="5257767"/>
                </a:cubicBezTo>
                <a:lnTo>
                  <a:pt x="7678864" y="5209338"/>
                </a:lnTo>
                <a:cubicBezTo>
                  <a:pt x="7632504" y="5197748"/>
                  <a:pt x="7582832" y="5191953"/>
                  <a:pt x="7529850" y="5191953"/>
                </a:cubicBezTo>
                <a:cubicBezTo>
                  <a:pt x="7482662" y="5191953"/>
                  <a:pt x="7439199" y="5201473"/>
                  <a:pt x="7399462" y="5220513"/>
                </a:cubicBezTo>
                <a:lnTo>
                  <a:pt x="7384561" y="5184502"/>
                </a:lnTo>
                <a:cubicBezTo>
                  <a:pt x="7427609" y="5164633"/>
                  <a:pt x="7471486" y="5154699"/>
                  <a:pt x="7516190" y="5154699"/>
                </a:cubicBezTo>
                <a:cubicBezTo>
                  <a:pt x="7565861" y="5154699"/>
                  <a:pt x="7622570" y="5162150"/>
                  <a:pt x="7686314" y="5177051"/>
                </a:cubicBezTo>
                <a:lnTo>
                  <a:pt x="7877549" y="5222997"/>
                </a:lnTo>
                <a:cubicBezTo>
                  <a:pt x="7953712" y="5241210"/>
                  <a:pt x="8034014" y="5250316"/>
                  <a:pt x="8118455" y="5250316"/>
                </a:cubicBezTo>
                <a:cubicBezTo>
                  <a:pt x="8284027" y="5250316"/>
                  <a:pt x="8424969" y="5197541"/>
                  <a:pt x="8541283" y="5091989"/>
                </a:cubicBezTo>
                <a:cubicBezTo>
                  <a:pt x="8657597" y="4986437"/>
                  <a:pt x="8715754" y="4858740"/>
                  <a:pt x="8715754" y="4708898"/>
                </a:cubicBezTo>
                <a:cubicBezTo>
                  <a:pt x="8715754" y="4582236"/>
                  <a:pt x="8671049" y="4471304"/>
                  <a:pt x="8581641" y="4376100"/>
                </a:cubicBezTo>
                <a:close/>
                <a:moveTo>
                  <a:pt x="7542267" y="4323945"/>
                </a:moveTo>
                <a:lnTo>
                  <a:pt x="7584488" y="4347539"/>
                </a:lnTo>
                <a:cubicBezTo>
                  <a:pt x="7611807" y="4396383"/>
                  <a:pt x="7691696" y="4436948"/>
                  <a:pt x="7824153" y="4469234"/>
                </a:cubicBezTo>
                <a:lnTo>
                  <a:pt x="8024080" y="4518905"/>
                </a:lnTo>
                <a:cubicBezTo>
                  <a:pt x="8159848" y="4552847"/>
                  <a:pt x="8250292" y="4582029"/>
                  <a:pt x="8295410" y="4606451"/>
                </a:cubicBezTo>
                <a:cubicBezTo>
                  <a:pt x="8340528" y="4630873"/>
                  <a:pt x="8372607" y="4667919"/>
                  <a:pt x="8391648" y="4717591"/>
                </a:cubicBezTo>
                <a:lnTo>
                  <a:pt x="8382956" y="4722558"/>
                </a:lnTo>
                <a:cubicBezTo>
                  <a:pt x="8345702" y="4679509"/>
                  <a:pt x="8305344" y="4648051"/>
                  <a:pt x="8261882" y="4628182"/>
                </a:cubicBezTo>
                <a:cubicBezTo>
                  <a:pt x="8218419" y="4608314"/>
                  <a:pt x="8135013" y="4583892"/>
                  <a:pt x="8011662" y="4554917"/>
                </a:cubicBezTo>
                <a:cubicBezTo>
                  <a:pt x="7832845" y="4513524"/>
                  <a:pt x="7712806" y="4477719"/>
                  <a:pt x="7651545" y="4447503"/>
                </a:cubicBezTo>
                <a:cubicBezTo>
                  <a:pt x="7590283" y="4417286"/>
                  <a:pt x="7553857" y="4376100"/>
                  <a:pt x="7542267" y="4323945"/>
                </a:cubicBezTo>
                <a:close/>
                <a:moveTo>
                  <a:pt x="3618951" y="3829458"/>
                </a:moveTo>
                <a:cubicBezTo>
                  <a:pt x="3729056" y="3829458"/>
                  <a:pt x="3809772" y="3866298"/>
                  <a:pt x="3861098" y="3939977"/>
                </a:cubicBezTo>
                <a:lnTo>
                  <a:pt x="3839988" y="3927559"/>
                </a:lnTo>
                <a:cubicBezTo>
                  <a:pt x="3760514" y="3883683"/>
                  <a:pt x="3687663" y="3861745"/>
                  <a:pt x="3621434" y="3861745"/>
                </a:cubicBezTo>
                <a:cubicBezTo>
                  <a:pt x="3403708" y="3861745"/>
                  <a:pt x="3294845" y="4075746"/>
                  <a:pt x="3294845" y="4503747"/>
                </a:cubicBezTo>
                <a:cubicBezTo>
                  <a:pt x="3294845" y="4816677"/>
                  <a:pt x="3362315" y="5024055"/>
                  <a:pt x="3497255" y="5125881"/>
                </a:cubicBezTo>
                <a:lnTo>
                  <a:pt x="3486080" y="5138299"/>
                </a:lnTo>
                <a:cubicBezTo>
                  <a:pt x="3403294" y="5079521"/>
                  <a:pt x="3344310" y="5002324"/>
                  <a:pt x="3309126" y="4906706"/>
                </a:cubicBezTo>
                <a:cubicBezTo>
                  <a:pt x="3273941" y="4811089"/>
                  <a:pt x="3256349" y="4681737"/>
                  <a:pt x="3256349" y="4518649"/>
                </a:cubicBezTo>
                <a:cubicBezTo>
                  <a:pt x="3256349" y="4059188"/>
                  <a:pt x="3377216" y="3829458"/>
                  <a:pt x="3618951" y="3829458"/>
                </a:cubicBezTo>
                <a:close/>
                <a:moveTo>
                  <a:pt x="3595357" y="3753709"/>
                </a:moveTo>
                <a:cubicBezTo>
                  <a:pt x="3315541" y="3753709"/>
                  <a:pt x="3175633" y="3999583"/>
                  <a:pt x="3175633" y="4491330"/>
                </a:cubicBezTo>
                <a:cubicBezTo>
                  <a:pt x="3175633" y="4945823"/>
                  <a:pt x="3313472" y="5173069"/>
                  <a:pt x="3589148" y="5173069"/>
                </a:cubicBezTo>
                <a:cubicBezTo>
                  <a:pt x="3717466" y="5173069"/>
                  <a:pt x="3815152" y="5112843"/>
                  <a:pt x="3882209" y="4992390"/>
                </a:cubicBezTo>
                <a:cubicBezTo>
                  <a:pt x="3949265" y="4871937"/>
                  <a:pt x="3982793" y="4695810"/>
                  <a:pt x="3982793" y="4464010"/>
                </a:cubicBezTo>
                <a:cubicBezTo>
                  <a:pt x="3982793" y="4201580"/>
                  <a:pt x="3950507" y="4018623"/>
                  <a:pt x="3885934" y="3915141"/>
                </a:cubicBezTo>
                <a:cubicBezTo>
                  <a:pt x="3818050" y="3807520"/>
                  <a:pt x="3721191" y="3753709"/>
                  <a:pt x="3595357" y="3753709"/>
                </a:cubicBezTo>
                <a:close/>
                <a:moveTo>
                  <a:pt x="3991486" y="3710247"/>
                </a:moveTo>
                <a:cubicBezTo>
                  <a:pt x="4109869" y="3767369"/>
                  <a:pt x="4203416" y="3865056"/>
                  <a:pt x="4272129" y="4003308"/>
                </a:cubicBezTo>
                <a:cubicBezTo>
                  <a:pt x="4340841" y="4141560"/>
                  <a:pt x="4375197" y="4301336"/>
                  <a:pt x="4375197" y="4482637"/>
                </a:cubicBezTo>
                <a:cubicBezTo>
                  <a:pt x="4375197" y="4749207"/>
                  <a:pt x="4307520" y="4964449"/>
                  <a:pt x="4172166" y="5128365"/>
                </a:cubicBezTo>
                <a:cubicBezTo>
                  <a:pt x="4036811" y="5292281"/>
                  <a:pt x="3859028" y="5374238"/>
                  <a:pt x="3638819" y="5374238"/>
                </a:cubicBezTo>
                <a:cubicBezTo>
                  <a:pt x="3498083" y="5374238"/>
                  <a:pt x="3366454" y="5326636"/>
                  <a:pt x="3243932" y="5231433"/>
                </a:cubicBezTo>
                <a:lnTo>
                  <a:pt x="3243932" y="5225224"/>
                </a:lnTo>
                <a:cubicBezTo>
                  <a:pt x="3346586" y="5300559"/>
                  <a:pt x="3475318" y="5338226"/>
                  <a:pt x="3630126" y="5338226"/>
                </a:cubicBezTo>
                <a:cubicBezTo>
                  <a:pt x="3837918" y="5338226"/>
                  <a:pt x="4008457" y="5259994"/>
                  <a:pt x="4141742" y="5103529"/>
                </a:cubicBezTo>
                <a:cubicBezTo>
                  <a:pt x="4275026" y="4947064"/>
                  <a:pt x="4341669" y="4747137"/>
                  <a:pt x="4341669" y="4503747"/>
                </a:cubicBezTo>
                <a:cubicBezTo>
                  <a:pt x="4341669" y="4322447"/>
                  <a:pt x="4311245" y="4163912"/>
                  <a:pt x="4250398" y="4028144"/>
                </a:cubicBezTo>
                <a:cubicBezTo>
                  <a:pt x="4189551" y="3892375"/>
                  <a:pt x="4103247" y="3790963"/>
                  <a:pt x="3991486" y="3723907"/>
                </a:cubicBezTo>
                <a:close/>
                <a:moveTo>
                  <a:pt x="8000486" y="3698086"/>
                </a:moveTo>
                <a:cubicBezTo>
                  <a:pt x="8071682" y="3698086"/>
                  <a:pt x="8133978" y="3713194"/>
                  <a:pt x="8187375" y="3743411"/>
                </a:cubicBezTo>
                <a:cubicBezTo>
                  <a:pt x="8240771" y="3773628"/>
                  <a:pt x="8279888" y="3816055"/>
                  <a:pt x="8304723" y="3870694"/>
                </a:cubicBezTo>
                <a:lnTo>
                  <a:pt x="8296031" y="3875661"/>
                </a:lnTo>
                <a:cubicBezTo>
                  <a:pt x="8204966" y="3778802"/>
                  <a:pt x="8107279" y="3730372"/>
                  <a:pt x="8002970" y="3730372"/>
                </a:cubicBezTo>
                <a:cubicBezTo>
                  <a:pt x="7940053" y="3730372"/>
                  <a:pt x="7887898" y="3748585"/>
                  <a:pt x="7846505" y="3785011"/>
                </a:cubicBezTo>
                <a:cubicBezTo>
                  <a:pt x="7805112" y="3821436"/>
                  <a:pt x="7784415" y="3867796"/>
                  <a:pt x="7784415" y="3924090"/>
                </a:cubicBezTo>
                <a:cubicBezTo>
                  <a:pt x="7784415" y="3985352"/>
                  <a:pt x="7826222" y="4048269"/>
                  <a:pt x="7909836" y="4112842"/>
                </a:cubicBezTo>
                <a:lnTo>
                  <a:pt x="7919770" y="4119051"/>
                </a:lnTo>
                <a:lnTo>
                  <a:pt x="7913561" y="4128985"/>
                </a:lnTo>
                <a:cubicBezTo>
                  <a:pt x="7804284" y="4080141"/>
                  <a:pt x="7749645" y="4009360"/>
                  <a:pt x="7749645" y="3916640"/>
                </a:cubicBezTo>
                <a:cubicBezTo>
                  <a:pt x="7749645" y="3852067"/>
                  <a:pt x="7772825" y="3799498"/>
                  <a:pt x="7819185" y="3758933"/>
                </a:cubicBezTo>
                <a:cubicBezTo>
                  <a:pt x="7865545" y="3718368"/>
                  <a:pt x="7925979" y="3698086"/>
                  <a:pt x="8000486" y="3698086"/>
                </a:cubicBezTo>
                <a:close/>
                <a:moveTo>
                  <a:pt x="6776682" y="3672578"/>
                </a:moveTo>
                <a:cubicBezTo>
                  <a:pt x="6860295" y="3748741"/>
                  <a:pt x="6902102" y="3845600"/>
                  <a:pt x="6902102" y="3963156"/>
                </a:cubicBezTo>
                <a:cubicBezTo>
                  <a:pt x="6902102" y="4153563"/>
                  <a:pt x="6780821" y="4298024"/>
                  <a:pt x="6538259" y="4396539"/>
                </a:cubicBezTo>
                <a:cubicBezTo>
                  <a:pt x="6590414" y="4567077"/>
                  <a:pt x="6682720" y="4733890"/>
                  <a:pt x="6815177" y="4896978"/>
                </a:cubicBezTo>
                <a:cubicBezTo>
                  <a:pt x="6897963" y="4998804"/>
                  <a:pt x="7002687" y="5090282"/>
                  <a:pt x="7129349" y="5171412"/>
                </a:cubicBezTo>
                <a:cubicBezTo>
                  <a:pt x="6939770" y="5221911"/>
                  <a:pt x="6761781" y="5298902"/>
                  <a:pt x="6595381" y="5402384"/>
                </a:cubicBezTo>
                <a:lnTo>
                  <a:pt x="6584205" y="5409835"/>
                </a:lnTo>
                <a:lnTo>
                  <a:pt x="6559370" y="5389966"/>
                </a:lnTo>
                <a:cubicBezTo>
                  <a:pt x="6717490" y="5286484"/>
                  <a:pt x="6885959" y="5210321"/>
                  <a:pt x="7064776" y="5161478"/>
                </a:cubicBezTo>
                <a:cubicBezTo>
                  <a:pt x="6826353" y="5002530"/>
                  <a:pt x="6638844" y="4748378"/>
                  <a:pt x="6502247" y="4399022"/>
                </a:cubicBezTo>
                <a:lnTo>
                  <a:pt x="6494797" y="4377912"/>
                </a:lnTo>
                <a:cubicBezTo>
                  <a:pt x="6748121" y="4281881"/>
                  <a:pt x="6874783" y="4135350"/>
                  <a:pt x="6874783" y="3938320"/>
                </a:cubicBezTo>
                <a:cubicBezTo>
                  <a:pt x="6874783" y="3857190"/>
                  <a:pt x="6842083" y="3768610"/>
                  <a:pt x="6776682" y="3672578"/>
                </a:cubicBezTo>
                <a:close/>
                <a:moveTo>
                  <a:pt x="3595357" y="3646916"/>
                </a:moveTo>
                <a:cubicBezTo>
                  <a:pt x="3796526" y="3646916"/>
                  <a:pt x="3957337" y="3723079"/>
                  <a:pt x="4077790" y="3875404"/>
                </a:cubicBezTo>
                <a:cubicBezTo>
                  <a:pt x="4198243" y="4027730"/>
                  <a:pt x="4258469" y="4231383"/>
                  <a:pt x="4258469" y="4486362"/>
                </a:cubicBezTo>
                <a:cubicBezTo>
                  <a:pt x="4258469" y="4727269"/>
                  <a:pt x="4199071" y="4919331"/>
                  <a:pt x="4080274" y="5062550"/>
                </a:cubicBezTo>
                <a:cubicBezTo>
                  <a:pt x="3961477" y="5205770"/>
                  <a:pt x="3801907" y="5277379"/>
                  <a:pt x="3601565" y="5277379"/>
                </a:cubicBezTo>
                <a:cubicBezTo>
                  <a:pt x="3443445" y="5277379"/>
                  <a:pt x="3302709" y="5226880"/>
                  <a:pt x="3179359" y="5125881"/>
                </a:cubicBezTo>
                <a:cubicBezTo>
                  <a:pt x="2998058" y="4976867"/>
                  <a:pt x="2907408" y="4756244"/>
                  <a:pt x="2907408" y="4464010"/>
                </a:cubicBezTo>
                <a:cubicBezTo>
                  <a:pt x="2907408" y="4213998"/>
                  <a:pt x="2969497" y="4015312"/>
                  <a:pt x="3093676" y="3867954"/>
                </a:cubicBezTo>
                <a:cubicBezTo>
                  <a:pt x="3217854" y="3720595"/>
                  <a:pt x="3385081" y="3646916"/>
                  <a:pt x="3595357" y="3646916"/>
                </a:cubicBezTo>
                <a:close/>
                <a:moveTo>
                  <a:pt x="8626345" y="3612403"/>
                </a:moveTo>
                <a:lnTo>
                  <a:pt x="8658632" y="3628546"/>
                </a:lnTo>
                <a:lnTo>
                  <a:pt x="8647456" y="3647173"/>
                </a:lnTo>
                <a:cubicBezTo>
                  <a:pt x="8613513" y="3704295"/>
                  <a:pt x="8584539" y="3758933"/>
                  <a:pt x="8560531" y="3811088"/>
                </a:cubicBezTo>
                <a:cubicBezTo>
                  <a:pt x="8502581" y="3932783"/>
                  <a:pt x="8469880" y="4000667"/>
                  <a:pt x="8462430" y="4014741"/>
                </a:cubicBezTo>
                <a:lnTo>
                  <a:pt x="8456221" y="4023433"/>
                </a:lnTo>
                <a:lnTo>
                  <a:pt x="8426418" y="4011015"/>
                </a:lnTo>
                <a:lnTo>
                  <a:pt x="8431385" y="3999839"/>
                </a:lnTo>
                <a:cubicBezTo>
                  <a:pt x="8455393" y="3945201"/>
                  <a:pt x="8490163" y="3874005"/>
                  <a:pt x="8535695" y="3786252"/>
                </a:cubicBezTo>
                <a:lnTo>
                  <a:pt x="8620136" y="3622337"/>
                </a:lnTo>
                <a:close/>
                <a:moveTo>
                  <a:pt x="6158273" y="3603038"/>
                </a:moveTo>
                <a:cubicBezTo>
                  <a:pt x="6071349" y="3603038"/>
                  <a:pt x="5998083" y="3619182"/>
                  <a:pt x="5938477" y="3651468"/>
                </a:cubicBezTo>
                <a:lnTo>
                  <a:pt x="5938477" y="4320790"/>
                </a:lnTo>
                <a:cubicBezTo>
                  <a:pt x="5962486" y="4320790"/>
                  <a:pt x="5985251" y="4318720"/>
                  <a:pt x="6006776" y="4314581"/>
                </a:cubicBezTo>
                <a:lnTo>
                  <a:pt x="6006776" y="3703623"/>
                </a:lnTo>
                <a:cubicBezTo>
                  <a:pt x="6052308" y="3691205"/>
                  <a:pt x="6106946" y="3684996"/>
                  <a:pt x="6170691" y="3684996"/>
                </a:cubicBezTo>
                <a:cubicBezTo>
                  <a:pt x="6332123" y="3684996"/>
                  <a:pt x="6441814" y="3737979"/>
                  <a:pt x="6499764" y="3843945"/>
                </a:cubicBezTo>
                <a:cubicBezTo>
                  <a:pt x="6438502" y="3794273"/>
                  <a:pt x="6384692" y="3760124"/>
                  <a:pt x="6338332" y="3741497"/>
                </a:cubicBezTo>
                <a:cubicBezTo>
                  <a:pt x="6291972" y="3722871"/>
                  <a:pt x="6236506" y="3713557"/>
                  <a:pt x="6171933" y="3713557"/>
                </a:cubicBezTo>
                <a:cubicBezTo>
                  <a:pt x="6121433" y="3713557"/>
                  <a:pt x="6077143" y="3718524"/>
                  <a:pt x="6039062" y="3728459"/>
                </a:cubicBezTo>
                <a:lnTo>
                  <a:pt x="6039062" y="4314581"/>
                </a:lnTo>
                <a:lnTo>
                  <a:pt x="6052721" y="4312097"/>
                </a:lnTo>
                <a:cubicBezTo>
                  <a:pt x="6215809" y="4282295"/>
                  <a:pt x="6336883" y="4235314"/>
                  <a:pt x="6415943" y="4171155"/>
                </a:cubicBezTo>
                <a:cubicBezTo>
                  <a:pt x="6495004" y="4106996"/>
                  <a:pt x="6534534" y="4023589"/>
                  <a:pt x="6534534" y="3920935"/>
                </a:cubicBezTo>
                <a:cubicBezTo>
                  <a:pt x="6534534" y="3829043"/>
                  <a:pt x="6498936" y="3753087"/>
                  <a:pt x="6427740" y="3693068"/>
                </a:cubicBezTo>
                <a:cubicBezTo>
                  <a:pt x="6356545" y="3633048"/>
                  <a:pt x="6266722" y="3603038"/>
                  <a:pt x="6158273" y="3603038"/>
                </a:cubicBezTo>
                <a:close/>
                <a:moveTo>
                  <a:pt x="6196768" y="3513630"/>
                </a:moveTo>
                <a:cubicBezTo>
                  <a:pt x="6372274" y="3513630"/>
                  <a:pt x="6516942" y="3551711"/>
                  <a:pt x="6630772" y="3627874"/>
                </a:cubicBezTo>
                <a:cubicBezTo>
                  <a:pt x="6744602" y="3704037"/>
                  <a:pt x="6801518" y="3800896"/>
                  <a:pt x="6801518" y="3918452"/>
                </a:cubicBezTo>
                <a:cubicBezTo>
                  <a:pt x="6801518" y="4014483"/>
                  <a:pt x="6764264" y="4099545"/>
                  <a:pt x="6689757" y="4173638"/>
                </a:cubicBezTo>
                <a:cubicBezTo>
                  <a:pt x="6615250" y="4247732"/>
                  <a:pt x="6513423" y="4301335"/>
                  <a:pt x="6384278" y="4334449"/>
                </a:cubicBezTo>
                <a:cubicBezTo>
                  <a:pt x="6441400" y="4491742"/>
                  <a:pt x="6519012" y="4644896"/>
                  <a:pt x="6617113" y="4793910"/>
                </a:cubicBezTo>
                <a:cubicBezTo>
                  <a:pt x="6715214" y="4942924"/>
                  <a:pt x="6813522" y="5057168"/>
                  <a:pt x="6912036" y="5136642"/>
                </a:cubicBezTo>
                <a:lnTo>
                  <a:pt x="6893410" y="5142851"/>
                </a:lnTo>
                <a:cubicBezTo>
                  <a:pt x="6770059" y="5185072"/>
                  <a:pt x="6649192" y="5244677"/>
                  <a:pt x="6530808" y="5321668"/>
                </a:cubicBezTo>
                <a:lnTo>
                  <a:pt x="6512182" y="5334086"/>
                </a:lnTo>
                <a:lnTo>
                  <a:pt x="6505973" y="5294349"/>
                </a:lnTo>
                <a:cubicBezTo>
                  <a:pt x="6452990" y="4973969"/>
                  <a:pt x="6378897" y="4702432"/>
                  <a:pt x="6283693" y="4479738"/>
                </a:cubicBezTo>
                <a:lnTo>
                  <a:pt x="6278726" y="4467320"/>
                </a:lnTo>
                <a:cubicBezTo>
                  <a:pt x="6221604" y="4493812"/>
                  <a:pt x="6145027" y="4514922"/>
                  <a:pt x="6048996" y="4530651"/>
                </a:cubicBezTo>
                <a:lnTo>
                  <a:pt x="6039062" y="4531893"/>
                </a:lnTo>
                <a:lnTo>
                  <a:pt x="6039062" y="4996321"/>
                </a:lnTo>
                <a:lnTo>
                  <a:pt x="6257616" y="5229776"/>
                </a:lnTo>
                <a:lnTo>
                  <a:pt x="5615613" y="5229776"/>
                </a:lnTo>
                <a:lnTo>
                  <a:pt x="5595745" y="5196248"/>
                </a:lnTo>
                <a:lnTo>
                  <a:pt x="6186834" y="5196248"/>
                </a:lnTo>
                <a:lnTo>
                  <a:pt x="6006776" y="5005013"/>
                </a:lnTo>
                <a:lnTo>
                  <a:pt x="6006776" y="4504574"/>
                </a:lnTo>
                <a:lnTo>
                  <a:pt x="6032853" y="4500849"/>
                </a:lnTo>
                <a:cubicBezTo>
                  <a:pt x="6127228" y="4490914"/>
                  <a:pt x="6206289" y="4472288"/>
                  <a:pt x="6270034" y="4444968"/>
                </a:cubicBezTo>
                <a:cubicBezTo>
                  <a:pt x="6265067" y="4435034"/>
                  <a:pt x="6262169" y="4428825"/>
                  <a:pt x="6261341" y="4426342"/>
                </a:cubicBezTo>
                <a:lnTo>
                  <a:pt x="6248923" y="4390330"/>
                </a:lnTo>
                <a:cubicBezTo>
                  <a:pt x="6248096" y="4387846"/>
                  <a:pt x="6246026" y="4382879"/>
                  <a:pt x="6242714" y="4375428"/>
                </a:cubicBezTo>
                <a:cubicBezTo>
                  <a:pt x="6191387" y="4390330"/>
                  <a:pt x="6094529" y="4406473"/>
                  <a:pt x="5952137" y="4423858"/>
                </a:cubicBezTo>
                <a:lnTo>
                  <a:pt x="5938477" y="4426342"/>
                </a:lnTo>
                <a:lnTo>
                  <a:pt x="5938477" y="4980177"/>
                </a:lnTo>
                <a:lnTo>
                  <a:pt x="6080041" y="5127950"/>
                </a:lnTo>
                <a:lnTo>
                  <a:pt x="5531172" y="5127950"/>
                </a:lnTo>
                <a:lnTo>
                  <a:pt x="5692604" y="4980177"/>
                </a:lnTo>
                <a:lnTo>
                  <a:pt x="5692604" y="4562938"/>
                </a:lnTo>
                <a:lnTo>
                  <a:pt x="5682670" y="4564180"/>
                </a:lnTo>
                <a:cubicBezTo>
                  <a:pt x="5634654" y="4574942"/>
                  <a:pt x="5591192" y="4586946"/>
                  <a:pt x="5552282" y="4600191"/>
                </a:cubicBezTo>
                <a:lnTo>
                  <a:pt x="5542348" y="4603917"/>
                </a:lnTo>
                <a:lnTo>
                  <a:pt x="5531172" y="4579081"/>
                </a:lnTo>
                <a:cubicBezTo>
                  <a:pt x="5567598" y="4565007"/>
                  <a:pt x="5596159" y="4555487"/>
                  <a:pt x="5616855" y="4550520"/>
                </a:cubicBezTo>
                <a:lnTo>
                  <a:pt x="5682670" y="4534377"/>
                </a:lnTo>
                <a:lnTo>
                  <a:pt x="5692604" y="4531893"/>
                </a:lnTo>
                <a:lnTo>
                  <a:pt x="5692604" y="4467320"/>
                </a:lnTo>
                <a:cubicBezTo>
                  <a:pt x="5643760" y="4467320"/>
                  <a:pt x="5582913" y="4478083"/>
                  <a:pt x="5510062" y="4499607"/>
                </a:cubicBezTo>
                <a:lnTo>
                  <a:pt x="5496402" y="4504574"/>
                </a:lnTo>
                <a:cubicBezTo>
                  <a:pt x="5498058" y="4492984"/>
                  <a:pt x="5506336" y="4466079"/>
                  <a:pt x="5521238" y="4423858"/>
                </a:cubicBezTo>
                <a:cubicBezTo>
                  <a:pt x="5522893" y="4420547"/>
                  <a:pt x="5528688" y="4401920"/>
                  <a:pt x="5538623" y="4367978"/>
                </a:cubicBezTo>
                <a:cubicBezTo>
                  <a:pt x="5539451" y="4365494"/>
                  <a:pt x="5540692" y="4361769"/>
                  <a:pt x="5542348" y="4356802"/>
                </a:cubicBezTo>
                <a:cubicBezTo>
                  <a:pt x="5579602" y="4359285"/>
                  <a:pt x="5608576" y="4360527"/>
                  <a:pt x="5629273" y="4360527"/>
                </a:cubicBezTo>
                <a:cubicBezTo>
                  <a:pt x="5651626" y="4360527"/>
                  <a:pt x="5672321" y="4359285"/>
                  <a:pt x="5691362" y="4356802"/>
                </a:cubicBezTo>
                <a:lnTo>
                  <a:pt x="5691362" y="3745844"/>
                </a:lnTo>
                <a:cubicBezTo>
                  <a:pt x="5653281" y="3722664"/>
                  <a:pt x="5613958" y="3703209"/>
                  <a:pt x="5573393" y="3687480"/>
                </a:cubicBezTo>
                <a:lnTo>
                  <a:pt x="5563458" y="3683754"/>
                </a:lnTo>
                <a:cubicBezTo>
                  <a:pt x="5759661" y="3570338"/>
                  <a:pt x="5970764" y="3513630"/>
                  <a:pt x="6196768" y="3513630"/>
                </a:cubicBezTo>
                <a:close/>
                <a:moveTo>
                  <a:pt x="9152133" y="3451856"/>
                </a:moveTo>
                <a:lnTo>
                  <a:pt x="9152133" y="4343458"/>
                </a:lnTo>
                <a:cubicBezTo>
                  <a:pt x="9152133" y="4480054"/>
                  <a:pt x="9165172" y="4574015"/>
                  <a:pt x="9191249" y="4625343"/>
                </a:cubicBezTo>
                <a:cubicBezTo>
                  <a:pt x="9217327" y="4676670"/>
                  <a:pt x="9271344" y="4713923"/>
                  <a:pt x="9353302" y="4737103"/>
                </a:cubicBezTo>
                <a:lnTo>
                  <a:pt x="9342126" y="4718476"/>
                </a:lnTo>
                <a:cubicBezTo>
                  <a:pt x="9260996" y="4662182"/>
                  <a:pt x="9220431" y="4581052"/>
                  <a:pt x="9220431" y="4475087"/>
                </a:cubicBezTo>
                <a:lnTo>
                  <a:pt x="9220431" y="4383195"/>
                </a:lnTo>
                <a:lnTo>
                  <a:pt x="9220431" y="3649300"/>
                </a:lnTo>
                <a:close/>
                <a:moveTo>
                  <a:pt x="10601296" y="3233302"/>
                </a:moveTo>
                <a:lnTo>
                  <a:pt x="10627373" y="3254412"/>
                </a:lnTo>
                <a:lnTo>
                  <a:pt x="10487051" y="3354997"/>
                </a:lnTo>
                <a:lnTo>
                  <a:pt x="10487051" y="4606716"/>
                </a:lnTo>
                <a:lnTo>
                  <a:pt x="10703122" y="4852589"/>
                </a:lnTo>
                <a:lnTo>
                  <a:pt x="10043734" y="4852589"/>
                </a:lnTo>
                <a:lnTo>
                  <a:pt x="10026349" y="4819061"/>
                </a:lnTo>
                <a:lnTo>
                  <a:pt x="10627373" y="4819061"/>
                </a:lnTo>
                <a:lnTo>
                  <a:pt x="10454765" y="4624101"/>
                </a:lnTo>
                <a:lnTo>
                  <a:pt x="10454765" y="3333887"/>
                </a:lnTo>
                <a:close/>
                <a:moveTo>
                  <a:pt x="2673657" y="3197890"/>
                </a:moveTo>
                <a:cubicBezTo>
                  <a:pt x="2753960" y="3197890"/>
                  <a:pt x="2810875" y="3204305"/>
                  <a:pt x="2844403" y="3217137"/>
                </a:cubicBezTo>
                <a:cubicBezTo>
                  <a:pt x="2877931" y="3229969"/>
                  <a:pt x="2903802" y="3255426"/>
                  <a:pt x="2922014" y="3293507"/>
                </a:cubicBezTo>
                <a:cubicBezTo>
                  <a:pt x="2858270" y="3252114"/>
                  <a:pt x="2783762" y="3231418"/>
                  <a:pt x="2698493" y="3231418"/>
                </a:cubicBezTo>
                <a:cubicBezTo>
                  <a:pt x="2679453" y="3231418"/>
                  <a:pt x="2659584" y="3232660"/>
                  <a:pt x="2638888" y="3235143"/>
                </a:cubicBezTo>
                <a:lnTo>
                  <a:pt x="2643855" y="4483137"/>
                </a:lnTo>
                <a:lnTo>
                  <a:pt x="2841298" y="4716592"/>
                </a:lnTo>
                <a:lnTo>
                  <a:pt x="2206746" y="4716592"/>
                </a:lnTo>
                <a:lnTo>
                  <a:pt x="2178186" y="4683064"/>
                </a:lnTo>
                <a:lnTo>
                  <a:pt x="2773001" y="4683064"/>
                </a:lnTo>
                <a:lnTo>
                  <a:pt x="2606601" y="4493071"/>
                </a:lnTo>
                <a:lnTo>
                  <a:pt x="2606601" y="3199131"/>
                </a:lnTo>
                <a:close/>
                <a:moveTo>
                  <a:pt x="8890116" y="3157553"/>
                </a:moveTo>
                <a:lnTo>
                  <a:pt x="9532119" y="3157553"/>
                </a:lnTo>
                <a:lnTo>
                  <a:pt x="9352060" y="3320227"/>
                </a:lnTo>
                <a:lnTo>
                  <a:pt x="9703485" y="4359601"/>
                </a:lnTo>
                <a:lnTo>
                  <a:pt x="9748189" y="4251565"/>
                </a:lnTo>
                <a:lnTo>
                  <a:pt x="9430293" y="3330161"/>
                </a:lnTo>
                <a:lnTo>
                  <a:pt x="9592966" y="3209708"/>
                </a:lnTo>
                <a:lnTo>
                  <a:pt x="9619044" y="3230818"/>
                </a:lnTo>
                <a:lnTo>
                  <a:pt x="9463821" y="3340096"/>
                </a:lnTo>
                <a:lnTo>
                  <a:pt x="9759366" y="4205619"/>
                </a:lnTo>
                <a:lnTo>
                  <a:pt x="10079746" y="3320227"/>
                </a:lnTo>
                <a:lnTo>
                  <a:pt x="9928248" y="3157553"/>
                </a:lnTo>
                <a:lnTo>
                  <a:pt x="10557833" y="3157553"/>
                </a:lnTo>
                <a:lnTo>
                  <a:pt x="10387709" y="3330161"/>
                </a:lnTo>
                <a:lnTo>
                  <a:pt x="10387709" y="4605474"/>
                </a:lnTo>
                <a:lnTo>
                  <a:pt x="10540448" y="4750763"/>
                </a:lnTo>
                <a:lnTo>
                  <a:pt x="9969227" y="4750763"/>
                </a:lnTo>
                <a:lnTo>
                  <a:pt x="10141835" y="4605474"/>
                </a:lnTo>
                <a:lnTo>
                  <a:pt x="10141835" y="3769753"/>
                </a:lnTo>
                <a:lnTo>
                  <a:pt x="9748189" y="4852589"/>
                </a:lnTo>
                <a:lnTo>
                  <a:pt x="9628978" y="4852589"/>
                </a:lnTo>
                <a:lnTo>
                  <a:pt x="9619044" y="4819061"/>
                </a:lnTo>
                <a:lnTo>
                  <a:pt x="9727079" y="4819061"/>
                </a:lnTo>
                <a:lnTo>
                  <a:pt x="10141835" y="3664201"/>
                </a:lnTo>
                <a:lnTo>
                  <a:pt x="10141835" y="3474208"/>
                </a:lnTo>
                <a:lnTo>
                  <a:pt x="9679891" y="4749521"/>
                </a:lnTo>
                <a:lnTo>
                  <a:pt x="9592966" y="4749521"/>
                </a:lnTo>
                <a:lnTo>
                  <a:pt x="9252717" y="3747401"/>
                </a:lnTo>
                <a:lnTo>
                  <a:pt x="9252717" y="4404305"/>
                </a:lnTo>
                <a:cubicBezTo>
                  <a:pt x="9252717" y="4492058"/>
                  <a:pt x="9258512" y="4554147"/>
                  <a:pt x="9270102" y="4590573"/>
                </a:cubicBezTo>
                <a:cubicBezTo>
                  <a:pt x="9281692" y="4626998"/>
                  <a:pt x="9309012" y="4667149"/>
                  <a:pt x="9352060" y="4711026"/>
                </a:cubicBezTo>
                <a:lnTo>
                  <a:pt x="9463821" y="4852589"/>
                </a:lnTo>
                <a:lnTo>
                  <a:pt x="8814367" y="4852589"/>
                </a:lnTo>
                <a:lnTo>
                  <a:pt x="8792015" y="4819061"/>
                </a:lnTo>
                <a:lnTo>
                  <a:pt x="9401732" y="4819061"/>
                </a:lnTo>
                <a:lnTo>
                  <a:pt x="9355786" y="4750763"/>
                </a:lnTo>
                <a:lnTo>
                  <a:pt x="8801950" y="4750763"/>
                </a:lnTo>
                <a:lnTo>
                  <a:pt x="8828027" y="4737103"/>
                </a:lnTo>
                <a:cubicBezTo>
                  <a:pt x="8919919" y="4686604"/>
                  <a:pt x="8980560" y="4635484"/>
                  <a:pt x="9009949" y="4583743"/>
                </a:cubicBezTo>
                <a:cubicBezTo>
                  <a:pt x="9039337" y="4532002"/>
                  <a:pt x="9054032" y="4450251"/>
                  <a:pt x="9054032" y="4338490"/>
                </a:cubicBezTo>
                <a:lnTo>
                  <a:pt x="9054032" y="3311534"/>
                </a:lnTo>
                <a:close/>
                <a:moveTo>
                  <a:pt x="5649554" y="3139621"/>
                </a:moveTo>
                <a:lnTo>
                  <a:pt x="5668180" y="3165698"/>
                </a:lnTo>
                <a:lnTo>
                  <a:pt x="5499298" y="3306020"/>
                </a:lnTo>
                <a:lnTo>
                  <a:pt x="5499298" y="4077168"/>
                </a:lnTo>
                <a:cubicBezTo>
                  <a:pt x="5499298" y="4329665"/>
                  <a:pt x="5479429" y="4494408"/>
                  <a:pt x="5439692" y="4571399"/>
                </a:cubicBezTo>
                <a:cubicBezTo>
                  <a:pt x="5358562" y="4727036"/>
                  <a:pt x="5200027" y="4804854"/>
                  <a:pt x="4964089" y="4804854"/>
                </a:cubicBezTo>
                <a:cubicBezTo>
                  <a:pt x="4760436" y="4804854"/>
                  <a:pt x="4607282" y="4753941"/>
                  <a:pt x="4504628" y="4652115"/>
                </a:cubicBezTo>
                <a:lnTo>
                  <a:pt x="4514562" y="4657082"/>
                </a:lnTo>
                <a:lnTo>
                  <a:pt x="4558024" y="4681918"/>
                </a:lnTo>
                <a:cubicBezTo>
                  <a:pt x="4659851" y="4741523"/>
                  <a:pt x="4790653" y="4771326"/>
                  <a:pt x="4950429" y="4771326"/>
                </a:cubicBezTo>
                <a:cubicBezTo>
                  <a:pt x="5178917" y="4771326"/>
                  <a:pt x="5330415" y="4699303"/>
                  <a:pt x="5404922" y="4555255"/>
                </a:cubicBezTo>
                <a:cubicBezTo>
                  <a:pt x="5444659" y="4477437"/>
                  <a:pt x="5464527" y="4320972"/>
                  <a:pt x="5464527" y="4085861"/>
                </a:cubicBezTo>
                <a:lnTo>
                  <a:pt x="5464527" y="3291119"/>
                </a:lnTo>
                <a:close/>
                <a:moveTo>
                  <a:pt x="4812590" y="3122236"/>
                </a:moveTo>
                <a:lnTo>
                  <a:pt x="4829976" y="3148313"/>
                </a:lnTo>
                <a:lnTo>
                  <a:pt x="4708281" y="3271250"/>
                </a:lnTo>
                <a:lnTo>
                  <a:pt x="4708281" y="4193896"/>
                </a:lnTo>
                <a:lnTo>
                  <a:pt x="4707039" y="4279579"/>
                </a:lnTo>
                <a:lnTo>
                  <a:pt x="4745534" y="4437286"/>
                </a:lnTo>
                <a:cubicBezTo>
                  <a:pt x="4764575" y="4468744"/>
                  <a:pt x="4800587" y="4506826"/>
                  <a:pt x="4853569" y="4551530"/>
                </a:cubicBezTo>
                <a:lnTo>
                  <a:pt x="4856053" y="4562706"/>
                </a:lnTo>
                <a:cubicBezTo>
                  <a:pt x="4786513" y="4534559"/>
                  <a:pt x="4738497" y="4493580"/>
                  <a:pt x="4712006" y="4439770"/>
                </a:cubicBezTo>
                <a:cubicBezTo>
                  <a:pt x="4685515" y="4385959"/>
                  <a:pt x="4672269" y="4302759"/>
                  <a:pt x="4672269" y="4190171"/>
                </a:cubicBezTo>
                <a:lnTo>
                  <a:pt x="4672269" y="3258832"/>
                </a:lnTo>
                <a:close/>
                <a:moveTo>
                  <a:pt x="7430146" y="3116219"/>
                </a:moveTo>
                <a:lnTo>
                  <a:pt x="7451257" y="3141055"/>
                </a:lnTo>
                <a:lnTo>
                  <a:pt x="7324595" y="3266475"/>
                </a:lnTo>
                <a:lnTo>
                  <a:pt x="7324595" y="4531854"/>
                </a:lnTo>
                <a:lnTo>
                  <a:pt x="7522979" y="4753856"/>
                </a:lnTo>
                <a:lnTo>
                  <a:pt x="7555927" y="4670403"/>
                </a:lnTo>
                <a:lnTo>
                  <a:pt x="7578279" y="4676612"/>
                </a:lnTo>
                <a:cubicBezTo>
                  <a:pt x="7595664" y="4806585"/>
                  <a:pt x="7647819" y="4907584"/>
                  <a:pt x="7734744" y="4979607"/>
                </a:cubicBezTo>
                <a:cubicBezTo>
                  <a:pt x="7821669" y="5051631"/>
                  <a:pt x="7935499" y="5087643"/>
                  <a:pt x="8076235" y="5087643"/>
                </a:cubicBezTo>
                <a:cubicBezTo>
                  <a:pt x="8187168" y="5087643"/>
                  <a:pt x="8275334" y="5061979"/>
                  <a:pt x="8340735" y="5010652"/>
                </a:cubicBezTo>
                <a:cubicBezTo>
                  <a:pt x="8406135" y="4959325"/>
                  <a:pt x="8438836" y="4890199"/>
                  <a:pt x="8438836" y="4803274"/>
                </a:cubicBezTo>
                <a:cubicBezTo>
                  <a:pt x="8438836" y="4703103"/>
                  <a:pt x="8393304" y="4620318"/>
                  <a:pt x="8302240" y="4554917"/>
                </a:cubicBezTo>
                <a:cubicBezTo>
                  <a:pt x="8236839" y="4508557"/>
                  <a:pt x="8102726" y="4465509"/>
                  <a:pt x="7899901" y="4425771"/>
                </a:cubicBezTo>
                <a:cubicBezTo>
                  <a:pt x="7743437" y="4395141"/>
                  <a:pt x="7630020" y="4344228"/>
                  <a:pt x="7559652" y="4273032"/>
                </a:cubicBezTo>
                <a:cubicBezTo>
                  <a:pt x="7489285" y="4201836"/>
                  <a:pt x="7454101" y="4102907"/>
                  <a:pt x="7454101" y="3976245"/>
                </a:cubicBezTo>
                <a:cubicBezTo>
                  <a:pt x="7454101" y="3845444"/>
                  <a:pt x="7501082" y="3739272"/>
                  <a:pt x="7595043" y="3657728"/>
                </a:cubicBezTo>
                <a:cubicBezTo>
                  <a:pt x="7689005" y="3576184"/>
                  <a:pt x="7811321" y="3535412"/>
                  <a:pt x="7961991" y="3535412"/>
                </a:cubicBezTo>
                <a:cubicBezTo>
                  <a:pt x="8058850" y="3535412"/>
                  <a:pt x="8171852" y="3552797"/>
                  <a:pt x="8300998" y="3587567"/>
                </a:cubicBezTo>
                <a:cubicBezTo>
                  <a:pt x="8361431" y="3604124"/>
                  <a:pt x="8406135" y="3612403"/>
                  <a:pt x="8435110" y="3612403"/>
                </a:cubicBezTo>
                <a:cubicBezTo>
                  <a:pt x="8475675" y="3612403"/>
                  <a:pt x="8519966" y="3598329"/>
                  <a:pt x="8567981" y="3570182"/>
                </a:cubicBezTo>
                <a:lnTo>
                  <a:pt x="8581641" y="3576391"/>
                </a:lnTo>
                <a:cubicBezTo>
                  <a:pt x="8538593" y="3634341"/>
                  <a:pt x="8504237" y="3694774"/>
                  <a:pt x="8478573" y="3757691"/>
                </a:cubicBezTo>
                <a:cubicBezTo>
                  <a:pt x="8428074" y="3881870"/>
                  <a:pt x="8394545" y="3958033"/>
                  <a:pt x="8377988" y="3986180"/>
                </a:cubicBezTo>
                <a:lnTo>
                  <a:pt x="8371780" y="3993630"/>
                </a:lnTo>
                <a:cubicBezTo>
                  <a:pt x="8368468" y="3984524"/>
                  <a:pt x="8365985" y="3977487"/>
                  <a:pt x="8364329" y="3972520"/>
                </a:cubicBezTo>
                <a:cubicBezTo>
                  <a:pt x="8341149" y="3898013"/>
                  <a:pt x="8322108" y="3846272"/>
                  <a:pt x="8307207" y="3817297"/>
                </a:cubicBezTo>
                <a:cubicBezTo>
                  <a:pt x="8292305" y="3788322"/>
                  <a:pt x="8269953" y="3760589"/>
                  <a:pt x="8240150" y="3734097"/>
                </a:cubicBezTo>
                <a:cubicBezTo>
                  <a:pt x="8164815" y="3667041"/>
                  <a:pt x="8079132" y="3633513"/>
                  <a:pt x="7983101" y="3633513"/>
                </a:cubicBezTo>
                <a:cubicBezTo>
                  <a:pt x="7894520" y="3633513"/>
                  <a:pt x="7820841" y="3658142"/>
                  <a:pt x="7762063" y="3707399"/>
                </a:cubicBezTo>
                <a:cubicBezTo>
                  <a:pt x="7703286" y="3756657"/>
                  <a:pt x="7673897" y="3818539"/>
                  <a:pt x="7673897" y="3893046"/>
                </a:cubicBezTo>
                <a:cubicBezTo>
                  <a:pt x="7673897" y="4032126"/>
                  <a:pt x="7778620" y="4126915"/>
                  <a:pt x="7988068" y="4177415"/>
                </a:cubicBezTo>
                <a:lnTo>
                  <a:pt x="8197930" y="4228328"/>
                </a:lnTo>
                <a:cubicBezTo>
                  <a:pt x="8496786" y="4300351"/>
                  <a:pt x="8646214" y="4458058"/>
                  <a:pt x="8646214" y="4701448"/>
                </a:cubicBezTo>
                <a:cubicBezTo>
                  <a:pt x="8646214" y="4837216"/>
                  <a:pt x="8595094" y="4951253"/>
                  <a:pt x="8492853" y="5043559"/>
                </a:cubicBezTo>
                <a:cubicBezTo>
                  <a:pt x="8390613" y="5135865"/>
                  <a:pt x="8264158" y="5182018"/>
                  <a:pt x="8113488" y="5182018"/>
                </a:cubicBezTo>
                <a:cubicBezTo>
                  <a:pt x="8019113" y="5182018"/>
                  <a:pt x="7913561" y="5167531"/>
                  <a:pt x="7796833" y="5138556"/>
                </a:cubicBezTo>
                <a:lnTo>
                  <a:pt x="7651545" y="5102544"/>
                </a:lnTo>
                <a:cubicBezTo>
                  <a:pt x="7592767" y="5088471"/>
                  <a:pt x="7544337" y="5081434"/>
                  <a:pt x="7506256" y="5081434"/>
                </a:cubicBezTo>
                <a:cubicBezTo>
                  <a:pt x="7455756" y="5081434"/>
                  <a:pt x="7403602" y="5097577"/>
                  <a:pt x="7349791" y="5129863"/>
                </a:cubicBezTo>
                <a:lnTo>
                  <a:pt x="7339857" y="5112478"/>
                </a:lnTo>
                <a:cubicBezTo>
                  <a:pt x="7391184" y="5035074"/>
                  <a:pt x="7434853" y="4959532"/>
                  <a:pt x="7470865" y="4885853"/>
                </a:cubicBezTo>
                <a:lnTo>
                  <a:pt x="7518457" y="4765309"/>
                </a:lnTo>
                <a:lnTo>
                  <a:pt x="6887486" y="4765309"/>
                </a:lnTo>
                <a:lnTo>
                  <a:pt x="6856442" y="4731781"/>
                </a:lnTo>
                <a:lnTo>
                  <a:pt x="7459949" y="4731781"/>
                </a:lnTo>
                <a:lnTo>
                  <a:pt x="7289825" y="4544271"/>
                </a:lnTo>
                <a:lnTo>
                  <a:pt x="7289825" y="3255299"/>
                </a:lnTo>
                <a:close/>
                <a:moveTo>
                  <a:pt x="4191699" y="3081257"/>
                </a:moveTo>
                <a:lnTo>
                  <a:pt x="4777820" y="3081257"/>
                </a:lnTo>
                <a:lnTo>
                  <a:pt x="4608938" y="3246414"/>
                </a:lnTo>
                <a:lnTo>
                  <a:pt x="4608938" y="4058542"/>
                </a:lnTo>
                <a:lnTo>
                  <a:pt x="4611421" y="4249777"/>
                </a:lnTo>
                <a:cubicBezTo>
                  <a:pt x="4611421" y="4373127"/>
                  <a:pt x="4637085" y="4460673"/>
                  <a:pt x="4688412" y="4512414"/>
                </a:cubicBezTo>
                <a:cubicBezTo>
                  <a:pt x="4739739" y="4564155"/>
                  <a:pt x="4826250" y="4590025"/>
                  <a:pt x="4947946" y="4590025"/>
                </a:cubicBezTo>
                <a:cubicBezTo>
                  <a:pt x="5082057" y="4590025"/>
                  <a:pt x="5174364" y="4550702"/>
                  <a:pt x="5224863" y="4472056"/>
                </a:cubicBezTo>
                <a:cubicBezTo>
                  <a:pt x="5265428" y="4408311"/>
                  <a:pt x="5285710" y="4271715"/>
                  <a:pt x="5285710" y="4062267"/>
                </a:cubicBezTo>
                <a:lnTo>
                  <a:pt x="5290677" y="3258832"/>
                </a:lnTo>
                <a:lnTo>
                  <a:pt x="5096959" y="3081257"/>
                </a:lnTo>
                <a:lnTo>
                  <a:pt x="5625959" y="3081257"/>
                </a:lnTo>
                <a:lnTo>
                  <a:pt x="5403680" y="3258832"/>
                </a:lnTo>
                <a:lnTo>
                  <a:pt x="5403680" y="4061025"/>
                </a:lnTo>
                <a:cubicBezTo>
                  <a:pt x="5403680" y="4208384"/>
                  <a:pt x="5398920" y="4314349"/>
                  <a:pt x="5389400" y="4378922"/>
                </a:cubicBezTo>
                <a:cubicBezTo>
                  <a:pt x="5379880" y="4443495"/>
                  <a:pt x="5361046" y="4496478"/>
                  <a:pt x="5332898" y="4537870"/>
                </a:cubicBezTo>
                <a:cubicBezTo>
                  <a:pt x="5261703" y="4643836"/>
                  <a:pt x="5123450" y="4696819"/>
                  <a:pt x="4918142" y="4696819"/>
                </a:cubicBezTo>
                <a:cubicBezTo>
                  <a:pt x="4701244" y="4696819"/>
                  <a:pt x="4549746" y="4643836"/>
                  <a:pt x="4463649" y="4537870"/>
                </a:cubicBezTo>
                <a:cubicBezTo>
                  <a:pt x="4394937" y="4454257"/>
                  <a:pt x="4360581" y="4294067"/>
                  <a:pt x="4360581" y="4057300"/>
                </a:cubicBezTo>
                <a:lnTo>
                  <a:pt x="4360581" y="3232755"/>
                </a:lnTo>
                <a:close/>
                <a:moveTo>
                  <a:pt x="3228735" y="3074953"/>
                </a:moveTo>
                <a:lnTo>
                  <a:pt x="3253571" y="3099789"/>
                </a:lnTo>
                <a:cubicBezTo>
                  <a:pt x="3196449" y="3172640"/>
                  <a:pt x="3136429" y="3293507"/>
                  <a:pt x="3073512" y="3462390"/>
                </a:cubicBezTo>
                <a:lnTo>
                  <a:pt x="3068545" y="3474808"/>
                </a:lnTo>
                <a:lnTo>
                  <a:pt x="3041226" y="3451214"/>
                </a:lnTo>
                <a:lnTo>
                  <a:pt x="3044951" y="3440038"/>
                </a:lnTo>
                <a:cubicBezTo>
                  <a:pt x="3106213" y="3268671"/>
                  <a:pt x="3165404" y="3149460"/>
                  <a:pt x="3222527" y="3082404"/>
                </a:cubicBezTo>
                <a:close/>
                <a:moveTo>
                  <a:pt x="6806770" y="3070273"/>
                </a:moveTo>
                <a:lnTo>
                  <a:pt x="7395376" y="3070273"/>
                </a:lnTo>
                <a:lnTo>
                  <a:pt x="7228977" y="3239156"/>
                </a:lnTo>
                <a:lnTo>
                  <a:pt x="7228977" y="4531854"/>
                </a:lnTo>
                <a:lnTo>
                  <a:pt x="7385442" y="4663483"/>
                </a:lnTo>
                <a:lnTo>
                  <a:pt x="6806770" y="4663483"/>
                </a:lnTo>
                <a:lnTo>
                  <a:pt x="6979378" y="4520678"/>
                </a:lnTo>
                <a:lnTo>
                  <a:pt x="6979378" y="3225496"/>
                </a:lnTo>
                <a:close/>
                <a:moveTo>
                  <a:pt x="1680230" y="3021556"/>
                </a:moveTo>
                <a:lnTo>
                  <a:pt x="3175339" y="3021556"/>
                </a:lnTo>
                <a:cubicBezTo>
                  <a:pt x="3167888" y="3035630"/>
                  <a:pt x="3162921" y="3045150"/>
                  <a:pt x="3160437" y="3050117"/>
                </a:cubicBezTo>
                <a:lnTo>
                  <a:pt x="3075996" y="3199131"/>
                </a:lnTo>
                <a:cubicBezTo>
                  <a:pt x="3047021" y="3252114"/>
                  <a:pt x="3020115" y="3318343"/>
                  <a:pt x="2995280" y="3397817"/>
                </a:cubicBezTo>
                <a:lnTo>
                  <a:pt x="2992796" y="3404026"/>
                </a:lnTo>
                <a:lnTo>
                  <a:pt x="2980379" y="3395333"/>
                </a:lnTo>
                <a:lnTo>
                  <a:pt x="2976653" y="3379190"/>
                </a:lnTo>
                <a:cubicBezTo>
                  <a:pt x="2952645" y="3284814"/>
                  <a:pt x="2918496" y="3219414"/>
                  <a:pt x="2874206" y="3182988"/>
                </a:cubicBezTo>
                <a:cubicBezTo>
                  <a:pt x="2829916" y="3146562"/>
                  <a:pt x="2762238" y="3128350"/>
                  <a:pt x="2671174" y="3128350"/>
                </a:cubicBezTo>
                <a:cubicBezTo>
                  <a:pt x="2633921" y="3128350"/>
                  <a:pt x="2596667" y="3130005"/>
                  <a:pt x="2559414" y="3133317"/>
                </a:cubicBezTo>
                <a:lnTo>
                  <a:pt x="2544512" y="3133317"/>
                </a:lnTo>
                <a:lnTo>
                  <a:pt x="2544512" y="4479411"/>
                </a:lnTo>
                <a:lnTo>
                  <a:pt x="2691042" y="4614766"/>
                </a:lnTo>
                <a:lnTo>
                  <a:pt x="2123547" y="4614766"/>
                </a:lnTo>
                <a:lnTo>
                  <a:pt x="2297397" y="4469477"/>
                </a:lnTo>
                <a:lnTo>
                  <a:pt x="2297397" y="3233901"/>
                </a:lnTo>
                <a:lnTo>
                  <a:pt x="2209230" y="3232660"/>
                </a:lnTo>
                <a:cubicBezTo>
                  <a:pt x="2123961" y="3232660"/>
                  <a:pt x="2063320" y="3249424"/>
                  <a:pt x="2027308" y="3282952"/>
                </a:cubicBezTo>
                <a:cubicBezTo>
                  <a:pt x="1991296" y="3316480"/>
                  <a:pt x="1969979" y="3375465"/>
                  <a:pt x="1963356" y="3459906"/>
                </a:cubicBezTo>
                <a:lnTo>
                  <a:pt x="1931070" y="3459906"/>
                </a:lnTo>
                <a:cubicBezTo>
                  <a:pt x="1940176" y="3363047"/>
                  <a:pt x="1965219" y="3295577"/>
                  <a:pt x="2006198" y="3257495"/>
                </a:cubicBezTo>
                <a:cubicBezTo>
                  <a:pt x="2047177" y="3219414"/>
                  <a:pt x="2114855" y="3200373"/>
                  <a:pt x="2209230" y="3200373"/>
                </a:cubicBezTo>
                <a:lnTo>
                  <a:pt x="2283737" y="3201615"/>
                </a:lnTo>
                <a:lnTo>
                  <a:pt x="2297397" y="3201615"/>
                </a:lnTo>
                <a:lnTo>
                  <a:pt x="2297397" y="3140767"/>
                </a:lnTo>
                <a:cubicBezTo>
                  <a:pt x="2255176" y="3135800"/>
                  <a:pt x="2215025" y="3133317"/>
                  <a:pt x="2176944" y="3133317"/>
                </a:cubicBezTo>
                <a:cubicBezTo>
                  <a:pt x="2070150" y="3133317"/>
                  <a:pt x="1993159" y="3155048"/>
                  <a:pt x="1945971" y="3198510"/>
                </a:cubicBezTo>
                <a:cubicBezTo>
                  <a:pt x="1898784" y="3241973"/>
                  <a:pt x="1872706" y="3315445"/>
                  <a:pt x="1867739" y="3418927"/>
                </a:cubicBezTo>
                <a:lnTo>
                  <a:pt x="1852837" y="3418927"/>
                </a:lnTo>
                <a:cubicBezTo>
                  <a:pt x="1817240" y="3303855"/>
                  <a:pt x="1762187" y="3175537"/>
                  <a:pt x="1687680" y="3033974"/>
                </a:cubicBezTo>
                <a:close/>
                <a:moveTo>
                  <a:pt x="11768002" y="1745470"/>
                </a:moveTo>
                <a:lnTo>
                  <a:pt x="12191999" y="1745470"/>
                </a:lnTo>
                <a:lnTo>
                  <a:pt x="12191999" y="1778998"/>
                </a:lnTo>
                <a:lnTo>
                  <a:pt x="11791596" y="1778998"/>
                </a:lnTo>
                <a:close/>
                <a:moveTo>
                  <a:pt x="5126442" y="1677172"/>
                </a:moveTo>
                <a:lnTo>
                  <a:pt x="5165927" y="1745470"/>
                </a:lnTo>
                <a:lnTo>
                  <a:pt x="5739767" y="1745470"/>
                </a:lnTo>
                <a:lnTo>
                  <a:pt x="5675194" y="1677172"/>
                </a:lnTo>
                <a:close/>
                <a:moveTo>
                  <a:pt x="11168220" y="1000400"/>
                </a:moveTo>
                <a:cubicBezTo>
                  <a:pt x="11157457" y="1026892"/>
                  <a:pt x="11143798" y="1065801"/>
                  <a:pt x="11127241" y="1117128"/>
                </a:cubicBezTo>
                <a:lnTo>
                  <a:pt x="11086262" y="1243789"/>
                </a:lnTo>
                <a:cubicBezTo>
                  <a:pt x="11063910" y="1311673"/>
                  <a:pt x="11052734" y="1367967"/>
                  <a:pt x="11052734" y="1412672"/>
                </a:cubicBezTo>
                <a:cubicBezTo>
                  <a:pt x="11052734" y="1459032"/>
                  <a:pt x="11060598" y="1497527"/>
                  <a:pt x="11076327" y="1528158"/>
                </a:cubicBezTo>
                <a:cubicBezTo>
                  <a:pt x="11092057" y="1558788"/>
                  <a:pt x="11125171" y="1600595"/>
                  <a:pt x="11175670" y="1653578"/>
                </a:cubicBezTo>
                <a:cubicBezTo>
                  <a:pt x="11180637" y="1658545"/>
                  <a:pt x="11188088" y="1666410"/>
                  <a:pt x="11198022" y="1677172"/>
                </a:cubicBezTo>
                <a:lnTo>
                  <a:pt x="10671834" y="1677172"/>
                </a:lnTo>
                <a:lnTo>
                  <a:pt x="10671834" y="1745470"/>
                </a:lnTo>
                <a:lnTo>
                  <a:pt x="11273771" y="1745470"/>
                </a:lnTo>
                <a:lnTo>
                  <a:pt x="11252661" y="1719392"/>
                </a:lnTo>
                <a:cubicBezTo>
                  <a:pt x="11198022" y="1653164"/>
                  <a:pt x="11162218" y="1601630"/>
                  <a:pt x="11145247" y="1564790"/>
                </a:cubicBezTo>
                <a:cubicBezTo>
                  <a:pt x="11128276" y="1527951"/>
                  <a:pt x="11119790" y="1484695"/>
                  <a:pt x="11119790" y="1435024"/>
                </a:cubicBezTo>
                <a:cubicBezTo>
                  <a:pt x="11119790" y="1350583"/>
                  <a:pt x="11154146" y="1224748"/>
                  <a:pt x="11222858" y="1057522"/>
                </a:cubicBezTo>
                <a:close/>
                <a:moveTo>
                  <a:pt x="8328712" y="1000400"/>
                </a:moveTo>
                <a:cubicBezTo>
                  <a:pt x="8317950" y="1026892"/>
                  <a:pt x="8304291" y="1065801"/>
                  <a:pt x="8287733" y="1117128"/>
                </a:cubicBezTo>
                <a:lnTo>
                  <a:pt x="8246755" y="1243789"/>
                </a:lnTo>
                <a:cubicBezTo>
                  <a:pt x="8224402" y="1311673"/>
                  <a:pt x="8213226" y="1367967"/>
                  <a:pt x="8213226" y="1412672"/>
                </a:cubicBezTo>
                <a:cubicBezTo>
                  <a:pt x="8213226" y="1459032"/>
                  <a:pt x="8221091" y="1497527"/>
                  <a:pt x="8236820" y="1528158"/>
                </a:cubicBezTo>
                <a:cubicBezTo>
                  <a:pt x="8252550" y="1558788"/>
                  <a:pt x="8285664" y="1600595"/>
                  <a:pt x="8336163" y="1653578"/>
                </a:cubicBezTo>
                <a:cubicBezTo>
                  <a:pt x="8341130" y="1658545"/>
                  <a:pt x="8348581" y="1666410"/>
                  <a:pt x="8358515" y="1677172"/>
                </a:cubicBezTo>
                <a:lnTo>
                  <a:pt x="7862136" y="1677172"/>
                </a:lnTo>
                <a:lnTo>
                  <a:pt x="7862136" y="1745470"/>
                </a:lnTo>
                <a:lnTo>
                  <a:pt x="8434264" y="1745470"/>
                </a:lnTo>
                <a:lnTo>
                  <a:pt x="8413154" y="1719392"/>
                </a:lnTo>
                <a:cubicBezTo>
                  <a:pt x="8358515" y="1653164"/>
                  <a:pt x="8322710" y="1601630"/>
                  <a:pt x="8305739" y="1564790"/>
                </a:cubicBezTo>
                <a:cubicBezTo>
                  <a:pt x="8288768" y="1527951"/>
                  <a:pt x="8280283" y="1484695"/>
                  <a:pt x="8280283" y="1435024"/>
                </a:cubicBezTo>
                <a:cubicBezTo>
                  <a:pt x="8280283" y="1350583"/>
                  <a:pt x="8314639" y="1224748"/>
                  <a:pt x="8383351" y="1057522"/>
                </a:cubicBezTo>
                <a:close/>
                <a:moveTo>
                  <a:pt x="12079690" y="951971"/>
                </a:moveTo>
                <a:lnTo>
                  <a:pt x="12191999" y="960394"/>
                </a:lnTo>
                <a:lnTo>
                  <a:pt x="12191999" y="992813"/>
                </a:lnTo>
                <a:lnTo>
                  <a:pt x="12150471" y="989224"/>
                </a:lnTo>
                <a:cubicBezTo>
                  <a:pt x="12104939" y="985085"/>
                  <a:pt x="12071825" y="983015"/>
                  <a:pt x="12051128" y="983015"/>
                </a:cubicBezTo>
                <a:cubicBezTo>
                  <a:pt x="12047817" y="983015"/>
                  <a:pt x="12039538" y="983429"/>
                  <a:pt x="12026293" y="984257"/>
                </a:cubicBezTo>
                <a:lnTo>
                  <a:pt x="12191999" y="1423824"/>
                </a:lnTo>
                <a:lnTo>
                  <a:pt x="12191999" y="1516620"/>
                </a:lnTo>
                <a:lnTo>
                  <a:pt x="11982830" y="963147"/>
                </a:lnTo>
                <a:cubicBezTo>
                  <a:pt x="12010977" y="955696"/>
                  <a:pt x="12043264" y="951971"/>
                  <a:pt x="12079690" y="951971"/>
                </a:cubicBezTo>
                <a:close/>
                <a:moveTo>
                  <a:pt x="4806440" y="871507"/>
                </a:moveTo>
                <a:lnTo>
                  <a:pt x="4837485" y="887650"/>
                </a:lnTo>
                <a:lnTo>
                  <a:pt x="4837485" y="1436518"/>
                </a:lnTo>
                <a:lnTo>
                  <a:pt x="4806440" y="1420375"/>
                </a:lnTo>
                <a:close/>
                <a:moveTo>
                  <a:pt x="2211839" y="871507"/>
                </a:moveTo>
                <a:lnTo>
                  <a:pt x="2242885" y="887650"/>
                </a:lnTo>
                <a:lnTo>
                  <a:pt x="2242885" y="1436518"/>
                </a:lnTo>
                <a:lnTo>
                  <a:pt x="2211839" y="1420375"/>
                </a:lnTo>
                <a:close/>
                <a:moveTo>
                  <a:pt x="7235034" y="706127"/>
                </a:moveTo>
                <a:cubicBezTo>
                  <a:pt x="7350934" y="706127"/>
                  <a:pt x="7445310" y="754143"/>
                  <a:pt x="7518161" y="850174"/>
                </a:cubicBezTo>
                <a:lnTo>
                  <a:pt x="7518161" y="857625"/>
                </a:lnTo>
                <a:lnTo>
                  <a:pt x="7495809" y="841482"/>
                </a:lnTo>
                <a:cubicBezTo>
                  <a:pt x="7401434" y="774426"/>
                  <a:pt x="7315337" y="740897"/>
                  <a:pt x="7237518" y="740897"/>
                </a:cubicBezTo>
                <a:cubicBezTo>
                  <a:pt x="7143142" y="740897"/>
                  <a:pt x="7061599" y="774426"/>
                  <a:pt x="6992887" y="841482"/>
                </a:cubicBezTo>
                <a:cubicBezTo>
                  <a:pt x="6943215" y="891153"/>
                  <a:pt x="6907410" y="956140"/>
                  <a:pt x="6885472" y="1036442"/>
                </a:cubicBezTo>
                <a:cubicBezTo>
                  <a:pt x="6863534" y="1116744"/>
                  <a:pt x="6852565" y="1222709"/>
                  <a:pt x="6852565" y="1354338"/>
                </a:cubicBezTo>
                <a:cubicBezTo>
                  <a:pt x="6852565" y="1521565"/>
                  <a:pt x="6869122" y="1649469"/>
                  <a:pt x="6902236" y="1738050"/>
                </a:cubicBezTo>
                <a:cubicBezTo>
                  <a:pt x="6935350" y="1826630"/>
                  <a:pt x="6996198" y="1906518"/>
                  <a:pt x="7084779" y="1977714"/>
                </a:cubicBezTo>
                <a:lnTo>
                  <a:pt x="7084779" y="1991374"/>
                </a:lnTo>
                <a:cubicBezTo>
                  <a:pt x="6988747" y="1934252"/>
                  <a:pt x="6919621" y="1853743"/>
                  <a:pt x="6877401" y="1749847"/>
                </a:cubicBezTo>
                <a:cubicBezTo>
                  <a:pt x="6835180" y="1645951"/>
                  <a:pt x="6814069" y="1505008"/>
                  <a:pt x="6814069" y="1327019"/>
                </a:cubicBezTo>
                <a:cubicBezTo>
                  <a:pt x="6814069" y="1130818"/>
                  <a:pt x="6850909" y="978285"/>
                  <a:pt x="6924588" y="869422"/>
                </a:cubicBezTo>
                <a:cubicBezTo>
                  <a:pt x="6998268" y="760559"/>
                  <a:pt x="7101750" y="706127"/>
                  <a:pt x="7235034" y="706127"/>
                </a:cubicBezTo>
                <a:close/>
                <a:moveTo>
                  <a:pt x="12107009" y="671327"/>
                </a:moveTo>
                <a:lnTo>
                  <a:pt x="12145504" y="694921"/>
                </a:lnTo>
                <a:cubicBezTo>
                  <a:pt x="12150057" y="713548"/>
                  <a:pt x="12156318" y="733908"/>
                  <a:pt x="12164286" y="756001"/>
                </a:cubicBezTo>
                <a:lnTo>
                  <a:pt x="12191999" y="824246"/>
                </a:lnTo>
                <a:lnTo>
                  <a:pt x="12191999" y="890081"/>
                </a:lnTo>
                <a:lnTo>
                  <a:pt x="12147367" y="796437"/>
                </a:lnTo>
                <a:cubicBezTo>
                  <a:pt x="12129568" y="752354"/>
                  <a:pt x="12116115" y="710651"/>
                  <a:pt x="12107009" y="671327"/>
                </a:cubicBezTo>
                <a:close/>
                <a:moveTo>
                  <a:pt x="7886972" y="653973"/>
                </a:moveTo>
                <a:lnTo>
                  <a:pt x="7915533" y="668874"/>
                </a:lnTo>
                <a:lnTo>
                  <a:pt x="7703187" y="1086114"/>
                </a:lnTo>
                <a:lnTo>
                  <a:pt x="7673385" y="1072454"/>
                </a:lnTo>
                <a:close/>
                <a:moveTo>
                  <a:pt x="9407697" y="500525"/>
                </a:moveTo>
                <a:lnTo>
                  <a:pt x="10036040" y="500525"/>
                </a:lnTo>
                <a:lnTo>
                  <a:pt x="9859707" y="618495"/>
                </a:lnTo>
                <a:lnTo>
                  <a:pt x="10460731" y="1790738"/>
                </a:lnTo>
                <a:lnTo>
                  <a:pt x="10460731" y="1641724"/>
                </a:lnTo>
                <a:lnTo>
                  <a:pt x="9945390" y="638363"/>
                </a:lnTo>
                <a:lnTo>
                  <a:pt x="10119240" y="520394"/>
                </a:lnTo>
                <a:lnTo>
                  <a:pt x="10142834" y="543988"/>
                </a:lnTo>
                <a:lnTo>
                  <a:pt x="9988853" y="648297"/>
                </a:lnTo>
                <a:lnTo>
                  <a:pt x="10460731" y="1574668"/>
                </a:lnTo>
                <a:lnTo>
                  <a:pt x="10460731" y="994755"/>
                </a:lnTo>
                <a:lnTo>
                  <a:pt x="10460731" y="928941"/>
                </a:lnTo>
                <a:cubicBezTo>
                  <a:pt x="10460731" y="784894"/>
                  <a:pt x="10448934" y="688655"/>
                  <a:pt x="10425340" y="640226"/>
                </a:cubicBezTo>
                <a:cubicBezTo>
                  <a:pt x="10401746" y="591796"/>
                  <a:pt x="10343589" y="545229"/>
                  <a:pt x="10250869" y="500525"/>
                </a:cubicBezTo>
                <a:lnTo>
                  <a:pt x="10814640" y="500525"/>
                </a:lnTo>
                <a:cubicBezTo>
                  <a:pt x="10720264" y="549369"/>
                  <a:pt x="10659416" y="594073"/>
                  <a:pt x="10632097" y="634638"/>
                </a:cubicBezTo>
                <a:cubicBezTo>
                  <a:pt x="10590704" y="697555"/>
                  <a:pt x="10570008" y="792344"/>
                  <a:pt x="10570008" y="919007"/>
                </a:cubicBezTo>
                <a:lnTo>
                  <a:pt x="10570008" y="999723"/>
                </a:lnTo>
                <a:lnTo>
                  <a:pt x="10570008" y="2093734"/>
                </a:lnTo>
                <a:lnTo>
                  <a:pt x="10360146" y="2093734"/>
                </a:lnTo>
                <a:lnTo>
                  <a:pt x="9774024" y="956260"/>
                </a:lnTo>
                <a:lnTo>
                  <a:pt x="9774024" y="1630548"/>
                </a:lnTo>
                <a:lnTo>
                  <a:pt x="9772782" y="1686429"/>
                </a:lnTo>
                <a:lnTo>
                  <a:pt x="9787684" y="1865245"/>
                </a:lnTo>
                <a:cubicBezTo>
                  <a:pt x="9804241" y="1948031"/>
                  <a:pt x="9841908" y="2009292"/>
                  <a:pt x="9900686" y="2049030"/>
                </a:cubicBezTo>
                <a:lnTo>
                  <a:pt x="9910620" y="2057722"/>
                </a:lnTo>
                <a:cubicBezTo>
                  <a:pt x="9796376" y="2019641"/>
                  <a:pt x="9739254" y="1897532"/>
                  <a:pt x="9739254" y="1691396"/>
                </a:cubicBezTo>
                <a:lnTo>
                  <a:pt x="9740496" y="1574668"/>
                </a:lnTo>
                <a:lnTo>
                  <a:pt x="9740496" y="895413"/>
                </a:lnTo>
                <a:lnTo>
                  <a:pt x="9673439" y="765025"/>
                </a:lnTo>
                <a:lnTo>
                  <a:pt x="9673439" y="1480292"/>
                </a:lnTo>
                <a:cubicBezTo>
                  <a:pt x="9673439" y="1707125"/>
                  <a:pt x="9688341" y="1855725"/>
                  <a:pt x="9718144" y="1926093"/>
                </a:cubicBezTo>
                <a:cubicBezTo>
                  <a:pt x="9747946" y="1996461"/>
                  <a:pt x="9817900" y="2047788"/>
                  <a:pt x="9928005" y="2080074"/>
                </a:cubicBezTo>
                <a:lnTo>
                  <a:pt x="10036040" y="2195560"/>
                </a:lnTo>
                <a:lnTo>
                  <a:pt x="9362993" y="2195560"/>
                </a:lnTo>
                <a:lnTo>
                  <a:pt x="9343125" y="2162032"/>
                </a:lnTo>
                <a:lnTo>
                  <a:pt x="9965259" y="2162032"/>
                </a:lnTo>
                <a:lnTo>
                  <a:pt x="9900686" y="2093734"/>
                </a:lnTo>
                <a:lnTo>
                  <a:pt x="9322014" y="2093734"/>
                </a:lnTo>
                <a:cubicBezTo>
                  <a:pt x="9423013" y="2057308"/>
                  <a:pt x="9490069" y="2008465"/>
                  <a:pt x="9523183" y="1947203"/>
                </a:cubicBezTo>
                <a:cubicBezTo>
                  <a:pt x="9539740" y="1916572"/>
                  <a:pt x="9552158" y="1874973"/>
                  <a:pt x="9560437" y="1822404"/>
                </a:cubicBezTo>
                <a:lnTo>
                  <a:pt x="9565079" y="1778998"/>
                </a:lnTo>
                <a:lnTo>
                  <a:pt x="8952088" y="1778998"/>
                </a:lnTo>
                <a:lnTo>
                  <a:pt x="8928494" y="1745470"/>
                </a:lnTo>
                <a:lnTo>
                  <a:pt x="9568665" y="1745470"/>
                </a:lnTo>
                <a:lnTo>
                  <a:pt x="9569751" y="1735324"/>
                </a:lnTo>
                <a:lnTo>
                  <a:pt x="9569922" y="1729605"/>
                </a:lnTo>
                <a:lnTo>
                  <a:pt x="9364361" y="1548026"/>
                </a:lnTo>
                <a:lnTo>
                  <a:pt x="9143323" y="963147"/>
                </a:lnTo>
                <a:cubicBezTo>
                  <a:pt x="9171470" y="955696"/>
                  <a:pt x="9203757" y="951971"/>
                  <a:pt x="9240182" y="951971"/>
                </a:cubicBezTo>
                <a:cubicBezTo>
                  <a:pt x="9284887" y="951971"/>
                  <a:pt x="9334558" y="955696"/>
                  <a:pt x="9389197" y="963147"/>
                </a:cubicBezTo>
                <a:lnTo>
                  <a:pt x="9374295" y="935827"/>
                </a:lnTo>
                <a:cubicBezTo>
                  <a:pt x="9321312" y="838140"/>
                  <a:pt x="9285715" y="749974"/>
                  <a:pt x="9267502" y="671327"/>
                </a:cubicBezTo>
                <a:lnTo>
                  <a:pt x="9305997" y="694921"/>
                </a:lnTo>
                <a:cubicBezTo>
                  <a:pt x="9324210" y="769428"/>
                  <a:pt x="9369742" y="871668"/>
                  <a:pt x="9442593" y="1001642"/>
                </a:cubicBezTo>
                <a:cubicBezTo>
                  <a:pt x="9424381" y="999158"/>
                  <a:pt x="9414032" y="997917"/>
                  <a:pt x="9411549" y="997917"/>
                </a:cubicBezTo>
                <a:lnTo>
                  <a:pt x="9310964" y="989224"/>
                </a:lnTo>
                <a:cubicBezTo>
                  <a:pt x="9265432" y="985085"/>
                  <a:pt x="9232318" y="983015"/>
                  <a:pt x="9211622" y="983015"/>
                </a:cubicBezTo>
                <a:cubicBezTo>
                  <a:pt x="9208310" y="983015"/>
                  <a:pt x="9200032" y="983429"/>
                  <a:pt x="9186786" y="984257"/>
                </a:cubicBezTo>
                <a:lnTo>
                  <a:pt x="9394164" y="1534367"/>
                </a:lnTo>
                <a:lnTo>
                  <a:pt x="9571090" y="1690664"/>
                </a:lnTo>
                <a:lnTo>
                  <a:pt x="9572855" y="1631790"/>
                </a:lnTo>
                <a:lnTo>
                  <a:pt x="9572855" y="638363"/>
                </a:lnTo>
                <a:close/>
                <a:moveTo>
                  <a:pt x="11471215" y="482576"/>
                </a:moveTo>
                <a:lnTo>
                  <a:pt x="11334619" y="842693"/>
                </a:lnTo>
                <a:cubicBezTo>
                  <a:pt x="11342069" y="850972"/>
                  <a:pt x="11346209" y="855939"/>
                  <a:pt x="11347037" y="857595"/>
                </a:cubicBezTo>
                <a:lnTo>
                  <a:pt x="11397950" y="914717"/>
                </a:lnTo>
                <a:cubicBezTo>
                  <a:pt x="11425269" y="944520"/>
                  <a:pt x="11460039" y="990880"/>
                  <a:pt x="11502260" y="1053797"/>
                </a:cubicBezTo>
                <a:lnTo>
                  <a:pt x="11514677" y="1072424"/>
                </a:lnTo>
                <a:cubicBezTo>
                  <a:pt x="11550275" y="1027719"/>
                  <a:pt x="11592496" y="983429"/>
                  <a:pt x="11641340" y="939553"/>
                </a:cubicBezTo>
                <a:close/>
                <a:moveTo>
                  <a:pt x="8631708" y="482576"/>
                </a:moveTo>
                <a:lnTo>
                  <a:pt x="8495112" y="842693"/>
                </a:lnTo>
                <a:cubicBezTo>
                  <a:pt x="8502562" y="850972"/>
                  <a:pt x="8506702" y="855939"/>
                  <a:pt x="8507530" y="857595"/>
                </a:cubicBezTo>
                <a:lnTo>
                  <a:pt x="8558443" y="914717"/>
                </a:lnTo>
                <a:cubicBezTo>
                  <a:pt x="8585762" y="944520"/>
                  <a:pt x="8620532" y="990880"/>
                  <a:pt x="8662753" y="1053797"/>
                </a:cubicBezTo>
                <a:lnTo>
                  <a:pt x="8675170" y="1072424"/>
                </a:lnTo>
                <a:cubicBezTo>
                  <a:pt x="8710768" y="1027719"/>
                  <a:pt x="8752989" y="983429"/>
                  <a:pt x="8801832" y="939553"/>
                </a:cubicBezTo>
                <a:close/>
                <a:moveTo>
                  <a:pt x="5185186" y="448058"/>
                </a:moveTo>
                <a:lnTo>
                  <a:pt x="5202569" y="474136"/>
                </a:lnTo>
                <a:lnTo>
                  <a:pt x="5193876" y="485312"/>
                </a:lnTo>
                <a:cubicBezTo>
                  <a:pt x="5092879" y="621080"/>
                  <a:pt x="5025409" y="734911"/>
                  <a:pt x="4991466" y="826803"/>
                </a:cubicBezTo>
                <a:lnTo>
                  <a:pt x="4970357" y="800725"/>
                </a:lnTo>
                <a:cubicBezTo>
                  <a:pt x="5025822" y="672408"/>
                  <a:pt x="5097434" y="554852"/>
                  <a:pt x="5185186" y="448058"/>
                </a:cubicBezTo>
                <a:close/>
                <a:moveTo>
                  <a:pt x="2590585" y="448058"/>
                </a:moveTo>
                <a:lnTo>
                  <a:pt x="2607970" y="474136"/>
                </a:lnTo>
                <a:lnTo>
                  <a:pt x="2599276" y="485312"/>
                </a:lnTo>
                <a:cubicBezTo>
                  <a:pt x="2498278" y="621080"/>
                  <a:pt x="2430808" y="734911"/>
                  <a:pt x="2396866" y="826803"/>
                </a:cubicBezTo>
                <a:lnTo>
                  <a:pt x="2375756" y="800725"/>
                </a:lnTo>
                <a:cubicBezTo>
                  <a:pt x="2431223" y="672408"/>
                  <a:pt x="2502832" y="554852"/>
                  <a:pt x="2590585" y="448058"/>
                </a:cubicBezTo>
                <a:close/>
                <a:moveTo>
                  <a:pt x="3817980" y="387211"/>
                </a:moveTo>
                <a:lnTo>
                  <a:pt x="5142964" y="387211"/>
                </a:lnTo>
                <a:lnTo>
                  <a:pt x="5123097" y="410805"/>
                </a:lnTo>
                <a:cubicBezTo>
                  <a:pt x="5038653" y="514287"/>
                  <a:pt x="4971597" y="633084"/>
                  <a:pt x="4921925" y="767197"/>
                </a:cubicBezTo>
                <a:cubicBezTo>
                  <a:pt x="4913648" y="748156"/>
                  <a:pt x="4907439" y="734083"/>
                  <a:pt x="4903300" y="724976"/>
                </a:cubicBezTo>
                <a:cubicBezTo>
                  <a:pt x="4857767" y="625634"/>
                  <a:pt x="4808925" y="561475"/>
                  <a:pt x="4756770" y="532500"/>
                </a:cubicBezTo>
                <a:cubicBezTo>
                  <a:pt x="4704615" y="503525"/>
                  <a:pt x="4611066" y="489037"/>
                  <a:pt x="4476127" y="489037"/>
                </a:cubicBezTo>
                <a:cubicBezTo>
                  <a:pt x="4414037" y="489037"/>
                  <a:pt x="4339529" y="491107"/>
                  <a:pt x="4252605" y="495246"/>
                </a:cubicBezTo>
                <a:lnTo>
                  <a:pt x="4252605" y="1066467"/>
                </a:lnTo>
                <a:lnTo>
                  <a:pt x="4332079" y="1066467"/>
                </a:lnTo>
                <a:lnTo>
                  <a:pt x="4332079" y="561061"/>
                </a:lnTo>
                <a:cubicBezTo>
                  <a:pt x="4394996" y="555266"/>
                  <a:pt x="4455016" y="552368"/>
                  <a:pt x="4512138" y="552368"/>
                </a:cubicBezTo>
                <a:cubicBezTo>
                  <a:pt x="4617275" y="552368"/>
                  <a:pt x="4694681" y="563544"/>
                  <a:pt x="4744351" y="585897"/>
                </a:cubicBezTo>
                <a:cubicBezTo>
                  <a:pt x="4794021" y="608249"/>
                  <a:pt x="4838313" y="651711"/>
                  <a:pt x="4877223" y="716284"/>
                </a:cubicBezTo>
                <a:cubicBezTo>
                  <a:pt x="4865632" y="708005"/>
                  <a:pt x="4857353" y="701796"/>
                  <a:pt x="4852386" y="697657"/>
                </a:cubicBezTo>
                <a:cubicBezTo>
                  <a:pt x="4785330" y="644674"/>
                  <a:pt x="4736900" y="613216"/>
                  <a:pt x="4707097" y="603282"/>
                </a:cubicBezTo>
                <a:cubicBezTo>
                  <a:pt x="4677297" y="593347"/>
                  <a:pt x="4618516" y="588380"/>
                  <a:pt x="4530767" y="588380"/>
                </a:cubicBezTo>
                <a:cubicBezTo>
                  <a:pt x="4504272" y="588380"/>
                  <a:pt x="4457086" y="590036"/>
                  <a:pt x="4389200" y="593347"/>
                </a:cubicBezTo>
                <a:lnTo>
                  <a:pt x="4363123" y="594589"/>
                </a:lnTo>
                <a:lnTo>
                  <a:pt x="4363123" y="1066467"/>
                </a:lnTo>
                <a:lnTo>
                  <a:pt x="4591613" y="1066467"/>
                </a:lnTo>
                <a:lnTo>
                  <a:pt x="4751800" y="846671"/>
                </a:lnTo>
                <a:lnTo>
                  <a:pt x="4751800" y="1381880"/>
                </a:lnTo>
                <a:lnTo>
                  <a:pt x="4591613" y="1174502"/>
                </a:lnTo>
                <a:lnTo>
                  <a:pt x="4252605" y="1174502"/>
                </a:lnTo>
                <a:lnTo>
                  <a:pt x="4252605" y="1871143"/>
                </a:lnTo>
                <a:lnTo>
                  <a:pt x="4332079" y="1871143"/>
                </a:lnTo>
                <a:lnTo>
                  <a:pt x="4332079" y="1232866"/>
                </a:lnTo>
                <a:lnTo>
                  <a:pt x="4601546" y="1232866"/>
                </a:lnTo>
                <a:lnTo>
                  <a:pt x="4633833" y="1265152"/>
                </a:lnTo>
                <a:lnTo>
                  <a:pt x="4363123" y="1265152"/>
                </a:lnTo>
                <a:lnTo>
                  <a:pt x="4363123" y="1871143"/>
                </a:lnTo>
                <a:cubicBezTo>
                  <a:pt x="4532006" y="1871143"/>
                  <a:pt x="4652045" y="1859139"/>
                  <a:pt x="4723241" y="1835131"/>
                </a:cubicBezTo>
                <a:cubicBezTo>
                  <a:pt x="4794437" y="1811123"/>
                  <a:pt x="4850316" y="1763935"/>
                  <a:pt x="4890881" y="1693568"/>
                </a:cubicBezTo>
                <a:lnTo>
                  <a:pt x="4956695" y="1580565"/>
                </a:lnTo>
                <a:cubicBezTo>
                  <a:pt x="4959180" y="1575598"/>
                  <a:pt x="4964148" y="1566492"/>
                  <a:pt x="4971597" y="1553246"/>
                </a:cubicBezTo>
                <a:cubicBezTo>
                  <a:pt x="4993124" y="1644310"/>
                  <a:pt x="5019820" y="1717161"/>
                  <a:pt x="5051693" y="1771800"/>
                </a:cubicBezTo>
                <a:cubicBezTo>
                  <a:pt x="5083564" y="1826439"/>
                  <a:pt x="5136341" y="1890183"/>
                  <a:pt x="5210020" y="1963035"/>
                </a:cubicBezTo>
                <a:lnTo>
                  <a:pt x="3817980" y="1963035"/>
                </a:lnTo>
                <a:lnTo>
                  <a:pt x="4006731" y="1818988"/>
                </a:lnTo>
                <a:lnTo>
                  <a:pt x="4006731" y="1265152"/>
                </a:lnTo>
                <a:cubicBezTo>
                  <a:pt x="3937192" y="1273430"/>
                  <a:pt x="3874276" y="1294955"/>
                  <a:pt x="3817980" y="1329725"/>
                </a:cubicBezTo>
                <a:lnTo>
                  <a:pt x="3800595" y="1303647"/>
                </a:lnTo>
                <a:cubicBezTo>
                  <a:pt x="3851095" y="1267222"/>
                  <a:pt x="3919807" y="1243628"/>
                  <a:pt x="4006731" y="1232866"/>
                </a:cubicBezTo>
                <a:lnTo>
                  <a:pt x="4006731" y="1174502"/>
                </a:lnTo>
                <a:cubicBezTo>
                  <a:pt x="3992658" y="1172846"/>
                  <a:pt x="3982724" y="1172018"/>
                  <a:pt x="3976929" y="1172018"/>
                </a:cubicBezTo>
                <a:cubicBezTo>
                  <a:pt x="3892488" y="1172018"/>
                  <a:pt x="3815497" y="1203063"/>
                  <a:pt x="3745957" y="1265152"/>
                </a:cubicBezTo>
                <a:cubicBezTo>
                  <a:pt x="3784040" y="1132696"/>
                  <a:pt x="3870964" y="1066467"/>
                  <a:pt x="4006731" y="1066467"/>
                </a:cubicBezTo>
                <a:lnTo>
                  <a:pt x="4006731" y="536225"/>
                </a:lnTo>
                <a:close/>
                <a:moveTo>
                  <a:pt x="11415335" y="338528"/>
                </a:moveTo>
                <a:lnTo>
                  <a:pt x="11217891" y="860078"/>
                </a:lnTo>
                <a:cubicBezTo>
                  <a:pt x="11280808" y="924651"/>
                  <a:pt x="11335033" y="988396"/>
                  <a:pt x="11380565" y="1051313"/>
                </a:cubicBezTo>
                <a:lnTo>
                  <a:pt x="11437687" y="1130788"/>
                </a:lnTo>
                <a:cubicBezTo>
                  <a:pt x="11438515" y="1131615"/>
                  <a:pt x="11442654" y="1136997"/>
                  <a:pt x="11450105" y="1146931"/>
                </a:cubicBezTo>
                <a:cubicBezTo>
                  <a:pt x="11457555" y="1139480"/>
                  <a:pt x="11461695" y="1134927"/>
                  <a:pt x="11462522" y="1133271"/>
                </a:cubicBezTo>
                <a:lnTo>
                  <a:pt x="11479907" y="1112161"/>
                </a:lnTo>
                <a:cubicBezTo>
                  <a:pt x="11482391" y="1108849"/>
                  <a:pt x="11486944" y="1103468"/>
                  <a:pt x="11493567" y="1096018"/>
                </a:cubicBezTo>
                <a:cubicBezTo>
                  <a:pt x="11435617" y="1006609"/>
                  <a:pt x="11368147" y="925893"/>
                  <a:pt x="11291156" y="853870"/>
                </a:cubicBezTo>
                <a:lnTo>
                  <a:pt x="11450105" y="434146"/>
                </a:lnTo>
                <a:close/>
                <a:moveTo>
                  <a:pt x="8575828" y="338528"/>
                </a:moveTo>
                <a:lnTo>
                  <a:pt x="8378384" y="860078"/>
                </a:lnTo>
                <a:cubicBezTo>
                  <a:pt x="8441301" y="924651"/>
                  <a:pt x="8495526" y="988396"/>
                  <a:pt x="8541058" y="1051313"/>
                </a:cubicBezTo>
                <a:lnTo>
                  <a:pt x="8598180" y="1130788"/>
                </a:lnTo>
                <a:cubicBezTo>
                  <a:pt x="8599008" y="1131615"/>
                  <a:pt x="8603147" y="1136997"/>
                  <a:pt x="8610598" y="1146931"/>
                </a:cubicBezTo>
                <a:cubicBezTo>
                  <a:pt x="8618048" y="1139480"/>
                  <a:pt x="8622188" y="1134927"/>
                  <a:pt x="8623015" y="1133271"/>
                </a:cubicBezTo>
                <a:lnTo>
                  <a:pt x="8640400" y="1112161"/>
                </a:lnTo>
                <a:cubicBezTo>
                  <a:pt x="8642884" y="1108849"/>
                  <a:pt x="8647437" y="1103468"/>
                  <a:pt x="8654060" y="1096018"/>
                </a:cubicBezTo>
                <a:cubicBezTo>
                  <a:pt x="8596110" y="1006609"/>
                  <a:pt x="8528640" y="925893"/>
                  <a:pt x="8451649" y="853870"/>
                </a:cubicBezTo>
                <a:lnTo>
                  <a:pt x="8610598" y="434146"/>
                </a:lnTo>
                <a:close/>
                <a:moveTo>
                  <a:pt x="993427" y="176332"/>
                </a:moveTo>
                <a:cubicBezTo>
                  <a:pt x="1073729" y="176332"/>
                  <a:pt x="1130644" y="182749"/>
                  <a:pt x="1164173" y="195581"/>
                </a:cubicBezTo>
                <a:cubicBezTo>
                  <a:pt x="1197701" y="208413"/>
                  <a:pt x="1223572" y="233869"/>
                  <a:pt x="1241784" y="271951"/>
                </a:cubicBezTo>
                <a:cubicBezTo>
                  <a:pt x="1178039" y="230558"/>
                  <a:pt x="1103532" y="209862"/>
                  <a:pt x="1018263" y="209862"/>
                </a:cubicBezTo>
                <a:cubicBezTo>
                  <a:pt x="999222" y="209862"/>
                  <a:pt x="979354" y="211102"/>
                  <a:pt x="958657" y="213586"/>
                </a:cubicBezTo>
                <a:lnTo>
                  <a:pt x="963625" y="1461580"/>
                </a:lnTo>
                <a:lnTo>
                  <a:pt x="1161068" y="1695035"/>
                </a:lnTo>
                <a:lnTo>
                  <a:pt x="526517" y="1695035"/>
                </a:lnTo>
                <a:lnTo>
                  <a:pt x="497955" y="1661507"/>
                </a:lnTo>
                <a:lnTo>
                  <a:pt x="1092770" y="1661507"/>
                </a:lnTo>
                <a:lnTo>
                  <a:pt x="926371" y="1471514"/>
                </a:lnTo>
                <a:lnTo>
                  <a:pt x="926371" y="177575"/>
                </a:lnTo>
                <a:close/>
                <a:moveTo>
                  <a:pt x="11205473" y="83963"/>
                </a:moveTo>
                <a:lnTo>
                  <a:pt x="11777936" y="83963"/>
                </a:lnTo>
                <a:lnTo>
                  <a:pt x="11648790" y="230493"/>
                </a:lnTo>
                <a:lnTo>
                  <a:pt x="11852443" y="771912"/>
                </a:lnTo>
                <a:lnTo>
                  <a:pt x="11902114" y="744592"/>
                </a:lnTo>
                <a:lnTo>
                  <a:pt x="11718330" y="255329"/>
                </a:lnTo>
                <a:lnTo>
                  <a:pt x="11849959" y="103831"/>
                </a:lnTo>
                <a:lnTo>
                  <a:pt x="11882246" y="117491"/>
                </a:lnTo>
                <a:lnTo>
                  <a:pt x="11756826" y="262780"/>
                </a:lnTo>
                <a:lnTo>
                  <a:pt x="11930675" y="725966"/>
                </a:lnTo>
                <a:cubicBezTo>
                  <a:pt x="11940610" y="718515"/>
                  <a:pt x="11946405" y="713962"/>
                  <a:pt x="11948060" y="712306"/>
                </a:cubicBezTo>
                <a:lnTo>
                  <a:pt x="11989039" y="677536"/>
                </a:lnTo>
                <a:cubicBezTo>
                  <a:pt x="12013875" y="657668"/>
                  <a:pt x="12029604" y="643594"/>
                  <a:pt x="12036227" y="635315"/>
                </a:cubicBezTo>
                <a:cubicBezTo>
                  <a:pt x="12057751" y="729691"/>
                  <a:pt x="12090866" y="814132"/>
                  <a:pt x="12135570" y="888639"/>
                </a:cubicBezTo>
                <a:cubicBezTo>
                  <a:pt x="12111562" y="886984"/>
                  <a:pt x="12094177" y="886156"/>
                  <a:pt x="12083415" y="886156"/>
                </a:cubicBezTo>
                <a:cubicBezTo>
                  <a:pt x="12004768" y="886156"/>
                  <a:pt x="11947232" y="898574"/>
                  <a:pt x="11910807" y="923410"/>
                </a:cubicBezTo>
                <a:lnTo>
                  <a:pt x="12135570" y="1533125"/>
                </a:lnTo>
                <a:lnTo>
                  <a:pt x="12191999" y="1576764"/>
                </a:lnTo>
                <a:lnTo>
                  <a:pt x="12191999" y="1677172"/>
                </a:lnTo>
                <a:lnTo>
                  <a:pt x="11694736" y="1677172"/>
                </a:lnTo>
                <a:lnTo>
                  <a:pt x="11866102" y="1533125"/>
                </a:lnTo>
                <a:lnTo>
                  <a:pt x="11728264" y="1170524"/>
                </a:lnTo>
                <a:cubicBezTo>
                  <a:pt x="11637200" y="1262416"/>
                  <a:pt x="11567246" y="1349755"/>
                  <a:pt x="11518403" y="1432540"/>
                </a:cubicBezTo>
                <a:lnTo>
                  <a:pt x="11489842" y="1425090"/>
                </a:lnTo>
                <a:cubicBezTo>
                  <a:pt x="11538685" y="1343960"/>
                  <a:pt x="11611537" y="1253309"/>
                  <a:pt x="11708396" y="1153140"/>
                </a:cubicBezTo>
                <a:lnTo>
                  <a:pt x="11718330" y="1140722"/>
                </a:lnTo>
                <a:lnTo>
                  <a:pt x="11694736" y="1086083"/>
                </a:lnTo>
                <a:cubicBezTo>
                  <a:pt x="11596221" y="1168040"/>
                  <a:pt x="11514677" y="1263244"/>
                  <a:pt x="11450105" y="1371693"/>
                </a:cubicBezTo>
                <a:lnTo>
                  <a:pt x="11427752" y="1335681"/>
                </a:lnTo>
                <a:cubicBezTo>
                  <a:pt x="11384704" y="1266969"/>
                  <a:pt x="11329652" y="1188737"/>
                  <a:pt x="11262595" y="1100985"/>
                </a:cubicBezTo>
                <a:lnTo>
                  <a:pt x="11250177" y="1086083"/>
                </a:lnTo>
                <a:cubicBezTo>
                  <a:pt x="11186432" y="1227646"/>
                  <a:pt x="11154560" y="1342718"/>
                  <a:pt x="11154560" y="1431298"/>
                </a:cubicBezTo>
                <a:cubicBezTo>
                  <a:pt x="11154560" y="1483453"/>
                  <a:pt x="11163459" y="1527537"/>
                  <a:pt x="11181258" y="1563549"/>
                </a:cubicBezTo>
                <a:cubicBezTo>
                  <a:pt x="11199057" y="1599560"/>
                  <a:pt x="11241899" y="1659787"/>
                  <a:pt x="11309783" y="1744228"/>
                </a:cubicBezTo>
                <a:cubicBezTo>
                  <a:pt x="11315578" y="1751679"/>
                  <a:pt x="11324684" y="1763269"/>
                  <a:pt x="11337102" y="1778998"/>
                </a:cubicBezTo>
                <a:lnTo>
                  <a:pt x="10671834" y="1778998"/>
                </a:lnTo>
                <a:lnTo>
                  <a:pt x="10671834" y="2195560"/>
                </a:lnTo>
                <a:lnTo>
                  <a:pt x="10404850" y="2195560"/>
                </a:lnTo>
                <a:lnTo>
                  <a:pt x="10388707" y="2162032"/>
                </a:lnTo>
                <a:lnTo>
                  <a:pt x="10638306" y="2162032"/>
                </a:lnTo>
                <a:lnTo>
                  <a:pt x="10638306" y="1677172"/>
                </a:lnTo>
                <a:lnTo>
                  <a:pt x="10577130" y="1677172"/>
                </a:lnTo>
                <a:lnTo>
                  <a:pt x="10638306" y="1640901"/>
                </a:lnTo>
                <a:lnTo>
                  <a:pt x="10638306" y="927699"/>
                </a:lnTo>
                <a:cubicBezTo>
                  <a:pt x="10638306" y="810971"/>
                  <a:pt x="10653414" y="729634"/>
                  <a:pt x="10683631" y="683688"/>
                </a:cubicBezTo>
                <a:cubicBezTo>
                  <a:pt x="10713848" y="637742"/>
                  <a:pt x="10772005" y="607319"/>
                  <a:pt x="10858102" y="592417"/>
                </a:cubicBezTo>
                <a:lnTo>
                  <a:pt x="10835750" y="629671"/>
                </a:lnTo>
                <a:cubicBezTo>
                  <a:pt x="10772005" y="644572"/>
                  <a:pt x="10728749" y="672098"/>
                  <a:pt x="10705983" y="712249"/>
                </a:cubicBezTo>
                <a:cubicBezTo>
                  <a:pt x="10683217" y="752400"/>
                  <a:pt x="10671834" y="820078"/>
                  <a:pt x="10671834" y="915281"/>
                </a:cubicBezTo>
                <a:lnTo>
                  <a:pt x="10671834" y="1619139"/>
                </a:lnTo>
                <a:lnTo>
                  <a:pt x="10736234" y="1569447"/>
                </a:lnTo>
                <a:cubicBezTo>
                  <a:pt x="10783111" y="1528261"/>
                  <a:pt x="10823831" y="1481798"/>
                  <a:pt x="10858394" y="1430057"/>
                </a:cubicBezTo>
                <a:cubicBezTo>
                  <a:pt x="10927520" y="1326575"/>
                  <a:pt x="10996025" y="1166798"/>
                  <a:pt x="11063910" y="950729"/>
                </a:cubicBezTo>
                <a:lnTo>
                  <a:pt x="11068877" y="933344"/>
                </a:lnTo>
                <a:cubicBezTo>
                  <a:pt x="11025000" y="896090"/>
                  <a:pt x="10961669" y="873324"/>
                  <a:pt x="10878884" y="865046"/>
                </a:cubicBezTo>
                <a:cubicBezTo>
                  <a:pt x="10924416" y="797161"/>
                  <a:pt x="10959600" y="726380"/>
                  <a:pt x="10984435" y="652700"/>
                </a:cubicBezTo>
                <a:cubicBezTo>
                  <a:pt x="10996025" y="663463"/>
                  <a:pt x="11003062" y="670085"/>
                  <a:pt x="11005546" y="672569"/>
                </a:cubicBezTo>
                <a:lnTo>
                  <a:pt x="11061426" y="724724"/>
                </a:lnTo>
                <a:cubicBezTo>
                  <a:pt x="11080467" y="742937"/>
                  <a:pt x="11103233" y="761564"/>
                  <a:pt x="11129724" y="780604"/>
                </a:cubicBezTo>
                <a:lnTo>
                  <a:pt x="11152076" y="725966"/>
                </a:lnTo>
                <a:lnTo>
                  <a:pt x="11137175" y="713548"/>
                </a:lnTo>
                <a:cubicBezTo>
                  <a:pt x="11095782" y="677122"/>
                  <a:pt x="11061012" y="647733"/>
                  <a:pt x="11032865" y="625381"/>
                </a:cubicBezTo>
                <a:lnTo>
                  <a:pt x="11021689" y="616689"/>
                </a:lnTo>
                <a:lnTo>
                  <a:pt x="11041558" y="589369"/>
                </a:lnTo>
                <a:cubicBezTo>
                  <a:pt x="11085434" y="618344"/>
                  <a:pt x="11127655" y="651873"/>
                  <a:pt x="11168220" y="689954"/>
                </a:cubicBezTo>
                <a:lnTo>
                  <a:pt x="11337102" y="225527"/>
                </a:lnTo>
                <a:close/>
                <a:moveTo>
                  <a:pt x="8365966" y="83963"/>
                </a:moveTo>
                <a:lnTo>
                  <a:pt x="8938429" y="83963"/>
                </a:lnTo>
                <a:lnTo>
                  <a:pt x="8809283" y="230493"/>
                </a:lnTo>
                <a:lnTo>
                  <a:pt x="9012936" y="771912"/>
                </a:lnTo>
                <a:lnTo>
                  <a:pt x="9062607" y="744592"/>
                </a:lnTo>
                <a:lnTo>
                  <a:pt x="8878823" y="255329"/>
                </a:lnTo>
                <a:lnTo>
                  <a:pt x="9010452" y="103831"/>
                </a:lnTo>
                <a:lnTo>
                  <a:pt x="9042739" y="117491"/>
                </a:lnTo>
                <a:lnTo>
                  <a:pt x="8917318" y="262780"/>
                </a:lnTo>
                <a:lnTo>
                  <a:pt x="9091168" y="725966"/>
                </a:lnTo>
                <a:cubicBezTo>
                  <a:pt x="9101103" y="718515"/>
                  <a:pt x="9106898" y="713962"/>
                  <a:pt x="9108553" y="712306"/>
                </a:cubicBezTo>
                <a:lnTo>
                  <a:pt x="9149532" y="677536"/>
                </a:lnTo>
                <a:cubicBezTo>
                  <a:pt x="9174368" y="657668"/>
                  <a:pt x="9190097" y="643594"/>
                  <a:pt x="9196720" y="635315"/>
                </a:cubicBezTo>
                <a:cubicBezTo>
                  <a:pt x="9218244" y="729691"/>
                  <a:pt x="9251359" y="814132"/>
                  <a:pt x="9296063" y="888639"/>
                </a:cubicBezTo>
                <a:cubicBezTo>
                  <a:pt x="9272055" y="886984"/>
                  <a:pt x="9254670" y="886156"/>
                  <a:pt x="9243908" y="886156"/>
                </a:cubicBezTo>
                <a:cubicBezTo>
                  <a:pt x="9165262" y="886156"/>
                  <a:pt x="9107726" y="898574"/>
                  <a:pt x="9071300" y="923410"/>
                </a:cubicBezTo>
                <a:lnTo>
                  <a:pt x="9296063" y="1533125"/>
                </a:lnTo>
                <a:lnTo>
                  <a:pt x="9482330" y="1677172"/>
                </a:lnTo>
                <a:lnTo>
                  <a:pt x="8855229" y="1677172"/>
                </a:lnTo>
                <a:lnTo>
                  <a:pt x="9026596" y="1533125"/>
                </a:lnTo>
                <a:lnTo>
                  <a:pt x="8888758" y="1170524"/>
                </a:lnTo>
                <a:cubicBezTo>
                  <a:pt x="8797693" y="1262416"/>
                  <a:pt x="8727739" y="1349755"/>
                  <a:pt x="8678896" y="1432540"/>
                </a:cubicBezTo>
                <a:lnTo>
                  <a:pt x="8650335" y="1425090"/>
                </a:lnTo>
                <a:cubicBezTo>
                  <a:pt x="8699178" y="1343960"/>
                  <a:pt x="8772030" y="1253309"/>
                  <a:pt x="8868889" y="1153140"/>
                </a:cubicBezTo>
                <a:lnTo>
                  <a:pt x="8878823" y="1140722"/>
                </a:lnTo>
                <a:lnTo>
                  <a:pt x="8855229" y="1086083"/>
                </a:lnTo>
                <a:cubicBezTo>
                  <a:pt x="8756714" y="1168040"/>
                  <a:pt x="8675170" y="1263244"/>
                  <a:pt x="8610598" y="1371693"/>
                </a:cubicBezTo>
                <a:lnTo>
                  <a:pt x="8588246" y="1335681"/>
                </a:lnTo>
                <a:cubicBezTo>
                  <a:pt x="8545197" y="1266969"/>
                  <a:pt x="8490144" y="1188737"/>
                  <a:pt x="8423088" y="1100985"/>
                </a:cubicBezTo>
                <a:lnTo>
                  <a:pt x="8410670" y="1086083"/>
                </a:lnTo>
                <a:cubicBezTo>
                  <a:pt x="8346925" y="1227646"/>
                  <a:pt x="8315053" y="1342718"/>
                  <a:pt x="8315053" y="1431298"/>
                </a:cubicBezTo>
                <a:cubicBezTo>
                  <a:pt x="8315053" y="1483453"/>
                  <a:pt x="8323952" y="1527537"/>
                  <a:pt x="8341751" y="1563549"/>
                </a:cubicBezTo>
                <a:cubicBezTo>
                  <a:pt x="8359550" y="1599560"/>
                  <a:pt x="8402392" y="1659787"/>
                  <a:pt x="8470276" y="1744228"/>
                </a:cubicBezTo>
                <a:cubicBezTo>
                  <a:pt x="8476071" y="1751679"/>
                  <a:pt x="8485177" y="1763269"/>
                  <a:pt x="8497595" y="1778998"/>
                </a:cubicBezTo>
                <a:lnTo>
                  <a:pt x="7862136" y="1778998"/>
                </a:lnTo>
                <a:lnTo>
                  <a:pt x="7862136" y="2005033"/>
                </a:lnTo>
                <a:lnTo>
                  <a:pt x="8068272" y="2242214"/>
                </a:lnTo>
                <a:lnTo>
                  <a:pt x="7575284" y="2238489"/>
                </a:lnTo>
                <a:lnTo>
                  <a:pt x="7128241" y="2243456"/>
                </a:lnTo>
                <a:cubicBezTo>
                  <a:pt x="7100094" y="2243456"/>
                  <a:pt x="7078570" y="2242628"/>
                  <a:pt x="7063668" y="2240972"/>
                </a:cubicBezTo>
                <a:cubicBezTo>
                  <a:pt x="7011513" y="2235177"/>
                  <a:pt x="6958944" y="2212411"/>
                  <a:pt x="6905962" y="2172674"/>
                </a:cubicBezTo>
                <a:lnTo>
                  <a:pt x="6932039" y="2172674"/>
                </a:lnTo>
                <a:cubicBezTo>
                  <a:pt x="6988333" y="2197510"/>
                  <a:pt x="7065324" y="2209928"/>
                  <a:pt x="7163011" y="2209928"/>
                </a:cubicBezTo>
                <a:lnTo>
                  <a:pt x="7225100" y="2208686"/>
                </a:lnTo>
                <a:lnTo>
                  <a:pt x="7998732" y="2208686"/>
                </a:lnTo>
                <a:lnTo>
                  <a:pt x="7827366" y="2018693"/>
                </a:lnTo>
                <a:lnTo>
                  <a:pt x="7827366" y="1778998"/>
                </a:lnTo>
                <a:lnTo>
                  <a:pt x="7827031" y="1778998"/>
                </a:lnTo>
                <a:lnTo>
                  <a:pt x="7802196" y="1745470"/>
                </a:lnTo>
                <a:lnTo>
                  <a:pt x="7827366" y="1745470"/>
                </a:lnTo>
                <a:lnTo>
                  <a:pt x="7827366" y="1677172"/>
                </a:lnTo>
                <a:lnTo>
                  <a:pt x="7765277" y="1677172"/>
                </a:lnTo>
                <a:lnTo>
                  <a:pt x="7765277" y="2003791"/>
                </a:lnTo>
                <a:lnTo>
                  <a:pt x="7924225" y="2140388"/>
                </a:lnTo>
                <a:lnTo>
                  <a:pt x="7289673" y="2140388"/>
                </a:lnTo>
                <a:lnTo>
                  <a:pt x="7164253" y="2140388"/>
                </a:lnTo>
                <a:cubicBezTo>
                  <a:pt x="7059115" y="2140388"/>
                  <a:pt x="6972190" y="2127556"/>
                  <a:pt x="6903478" y="2101892"/>
                </a:cubicBezTo>
                <a:cubicBezTo>
                  <a:pt x="6834766" y="2076229"/>
                  <a:pt x="6765226" y="2030697"/>
                  <a:pt x="6694858" y="1965296"/>
                </a:cubicBezTo>
                <a:cubicBezTo>
                  <a:pt x="6570059" y="1851052"/>
                  <a:pt x="6492059" y="1707704"/>
                  <a:pt x="6460859" y="1535251"/>
                </a:cubicBezTo>
                <a:lnTo>
                  <a:pt x="6446342" y="1365737"/>
                </a:lnTo>
                <a:lnTo>
                  <a:pt x="6446342" y="1778998"/>
                </a:lnTo>
                <a:lnTo>
                  <a:pt x="6179358" y="1778998"/>
                </a:lnTo>
                <a:lnTo>
                  <a:pt x="6163216" y="1745470"/>
                </a:lnTo>
                <a:lnTo>
                  <a:pt x="6412814" y="1745470"/>
                </a:lnTo>
                <a:lnTo>
                  <a:pt x="6412814" y="511137"/>
                </a:lnTo>
                <a:cubicBezTo>
                  <a:pt x="6412814" y="394409"/>
                  <a:pt x="6427922" y="313072"/>
                  <a:pt x="6458139" y="267126"/>
                </a:cubicBezTo>
                <a:cubicBezTo>
                  <a:pt x="6488356" y="221180"/>
                  <a:pt x="6546513" y="190757"/>
                  <a:pt x="6632610" y="175855"/>
                </a:cubicBezTo>
                <a:lnTo>
                  <a:pt x="6610258" y="213109"/>
                </a:lnTo>
                <a:cubicBezTo>
                  <a:pt x="6546513" y="228009"/>
                  <a:pt x="6503257" y="255536"/>
                  <a:pt x="6480491" y="295687"/>
                </a:cubicBezTo>
                <a:cubicBezTo>
                  <a:pt x="6457725" y="335838"/>
                  <a:pt x="6446342" y="403516"/>
                  <a:pt x="6446342" y="498719"/>
                </a:cubicBezTo>
                <a:lnTo>
                  <a:pt x="6446342" y="1339354"/>
                </a:lnTo>
                <a:lnTo>
                  <a:pt x="6460005" y="1165897"/>
                </a:lnTo>
                <a:cubicBezTo>
                  <a:pt x="6489498" y="989565"/>
                  <a:pt x="6563229" y="845828"/>
                  <a:pt x="6681199" y="734689"/>
                </a:cubicBezTo>
                <a:cubicBezTo>
                  <a:pt x="6818623" y="604715"/>
                  <a:pt x="6981710" y="539728"/>
                  <a:pt x="7170462" y="539728"/>
                </a:cubicBezTo>
                <a:cubicBezTo>
                  <a:pt x="7254903" y="539728"/>
                  <a:pt x="7351762" y="554630"/>
                  <a:pt x="7461039" y="584433"/>
                </a:cubicBezTo>
                <a:cubicBezTo>
                  <a:pt x="7572800" y="615063"/>
                  <a:pt x="7646479" y="630379"/>
                  <a:pt x="7682077" y="630379"/>
                </a:cubicBezTo>
                <a:cubicBezTo>
                  <a:pt x="7734232" y="630379"/>
                  <a:pt x="7787215" y="617133"/>
                  <a:pt x="7841026" y="590642"/>
                </a:cubicBezTo>
                <a:lnTo>
                  <a:pt x="7608812" y="1047618"/>
                </a:lnTo>
                <a:cubicBezTo>
                  <a:pt x="7593910" y="917645"/>
                  <a:pt x="7553138" y="818302"/>
                  <a:pt x="7486496" y="749590"/>
                </a:cubicBezTo>
                <a:cubicBezTo>
                  <a:pt x="7419853" y="680878"/>
                  <a:pt x="7331894" y="646522"/>
                  <a:pt x="7222617" y="646522"/>
                </a:cubicBezTo>
                <a:cubicBezTo>
                  <a:pt x="7066980" y="646522"/>
                  <a:pt x="6945906" y="706955"/>
                  <a:pt x="6859395" y="827822"/>
                </a:cubicBezTo>
                <a:cubicBezTo>
                  <a:pt x="6772884" y="948690"/>
                  <a:pt x="6729628" y="1117986"/>
                  <a:pt x="6729628" y="1335711"/>
                </a:cubicBezTo>
                <a:cubicBezTo>
                  <a:pt x="6729628" y="1815040"/>
                  <a:pt x="6925830" y="2054705"/>
                  <a:pt x="7318234" y="2054705"/>
                </a:cubicBezTo>
                <a:lnTo>
                  <a:pt x="7518161" y="2054705"/>
                </a:lnTo>
                <a:lnTo>
                  <a:pt x="7518161" y="1410218"/>
                </a:lnTo>
                <a:lnTo>
                  <a:pt x="7205232" y="1410218"/>
                </a:lnTo>
                <a:cubicBezTo>
                  <a:pt x="7137347" y="1410218"/>
                  <a:pt x="7088711" y="1406493"/>
                  <a:pt x="7059322" y="1399042"/>
                </a:cubicBezTo>
                <a:cubicBezTo>
                  <a:pt x="7029933" y="1391592"/>
                  <a:pt x="7001579" y="1375449"/>
                  <a:pt x="6974260" y="1350613"/>
                </a:cubicBezTo>
                <a:lnTo>
                  <a:pt x="6974260" y="1319568"/>
                </a:lnTo>
                <a:cubicBezTo>
                  <a:pt x="7004063" y="1341920"/>
                  <a:pt x="7033865" y="1356615"/>
                  <a:pt x="7063668" y="1363652"/>
                </a:cubicBezTo>
                <a:cubicBezTo>
                  <a:pt x="7093471" y="1370688"/>
                  <a:pt x="7141901" y="1374207"/>
                  <a:pt x="7208957" y="1374207"/>
                </a:cubicBezTo>
                <a:lnTo>
                  <a:pt x="7518161" y="1374207"/>
                </a:lnTo>
                <a:lnTo>
                  <a:pt x="7518161" y="1307150"/>
                </a:lnTo>
                <a:lnTo>
                  <a:pt x="7172945" y="1307150"/>
                </a:lnTo>
                <a:lnTo>
                  <a:pt x="7117065" y="1307150"/>
                </a:lnTo>
                <a:cubicBezTo>
                  <a:pt x="6993714" y="1307150"/>
                  <a:pt x="6932039" y="1262446"/>
                  <a:pt x="6932039" y="1173038"/>
                </a:cubicBezTo>
                <a:cubicBezTo>
                  <a:pt x="6932039" y="1138269"/>
                  <a:pt x="6942387" y="1108466"/>
                  <a:pt x="6963084" y="1083630"/>
                </a:cubicBezTo>
                <a:cubicBezTo>
                  <a:pt x="6983780" y="1058794"/>
                  <a:pt x="7008616" y="1046377"/>
                  <a:pt x="7037591" y="1046377"/>
                </a:cubicBezTo>
                <a:cubicBezTo>
                  <a:pt x="7059115" y="1046377"/>
                  <a:pt x="7077949" y="1054241"/>
                  <a:pt x="7094092" y="1069970"/>
                </a:cubicBezTo>
                <a:cubicBezTo>
                  <a:pt x="7110235" y="1085700"/>
                  <a:pt x="7118307" y="1104327"/>
                  <a:pt x="7118307" y="1125851"/>
                </a:cubicBezTo>
                <a:cubicBezTo>
                  <a:pt x="7118307" y="1162275"/>
                  <a:pt x="7105061" y="1183386"/>
                  <a:pt x="7078570" y="1189181"/>
                </a:cubicBezTo>
                <a:lnTo>
                  <a:pt x="7048767" y="1195390"/>
                </a:lnTo>
                <a:cubicBezTo>
                  <a:pt x="7038833" y="1197873"/>
                  <a:pt x="7033865" y="1202013"/>
                  <a:pt x="7033865" y="1207808"/>
                </a:cubicBezTo>
                <a:cubicBezTo>
                  <a:pt x="7033865" y="1218570"/>
                  <a:pt x="7047525" y="1223951"/>
                  <a:pt x="7074844" y="1223951"/>
                </a:cubicBezTo>
                <a:lnTo>
                  <a:pt x="7117065" y="1223951"/>
                </a:lnTo>
                <a:lnTo>
                  <a:pt x="7936643" y="1223951"/>
                </a:lnTo>
                <a:lnTo>
                  <a:pt x="7765277" y="1391592"/>
                </a:lnTo>
                <a:lnTo>
                  <a:pt x="7765277" y="1660776"/>
                </a:lnTo>
                <a:lnTo>
                  <a:pt x="7821792" y="1627268"/>
                </a:lnTo>
                <a:lnTo>
                  <a:pt x="7827366" y="1622967"/>
                </a:lnTo>
                <a:lnTo>
                  <a:pt x="7827366" y="1410218"/>
                </a:lnTo>
                <a:lnTo>
                  <a:pt x="7970171" y="1266171"/>
                </a:lnTo>
                <a:lnTo>
                  <a:pt x="7990040" y="1294733"/>
                </a:lnTo>
                <a:lnTo>
                  <a:pt x="7862136" y="1422636"/>
                </a:lnTo>
                <a:lnTo>
                  <a:pt x="7862136" y="1596138"/>
                </a:lnTo>
                <a:lnTo>
                  <a:pt x="7896726" y="1569447"/>
                </a:lnTo>
                <a:cubicBezTo>
                  <a:pt x="7943604" y="1528261"/>
                  <a:pt x="7984324" y="1481798"/>
                  <a:pt x="8018887" y="1430057"/>
                </a:cubicBezTo>
                <a:cubicBezTo>
                  <a:pt x="8088013" y="1326575"/>
                  <a:pt x="8156518" y="1166798"/>
                  <a:pt x="8224402" y="950729"/>
                </a:cubicBezTo>
                <a:lnTo>
                  <a:pt x="8229369" y="933344"/>
                </a:lnTo>
                <a:cubicBezTo>
                  <a:pt x="8185493" y="896090"/>
                  <a:pt x="8122162" y="873324"/>
                  <a:pt x="8039376" y="865046"/>
                </a:cubicBezTo>
                <a:cubicBezTo>
                  <a:pt x="8084909" y="797161"/>
                  <a:pt x="8120092" y="726380"/>
                  <a:pt x="8144928" y="652700"/>
                </a:cubicBezTo>
                <a:cubicBezTo>
                  <a:pt x="8156518" y="663463"/>
                  <a:pt x="8163555" y="670085"/>
                  <a:pt x="8166038" y="672569"/>
                </a:cubicBezTo>
                <a:lnTo>
                  <a:pt x="8221919" y="724724"/>
                </a:lnTo>
                <a:cubicBezTo>
                  <a:pt x="8240960" y="742937"/>
                  <a:pt x="8263726" y="761564"/>
                  <a:pt x="8290217" y="780604"/>
                </a:cubicBezTo>
                <a:lnTo>
                  <a:pt x="8312569" y="725966"/>
                </a:lnTo>
                <a:lnTo>
                  <a:pt x="8297668" y="713548"/>
                </a:lnTo>
                <a:cubicBezTo>
                  <a:pt x="8256275" y="677122"/>
                  <a:pt x="8221505" y="647733"/>
                  <a:pt x="8193358" y="625381"/>
                </a:cubicBezTo>
                <a:lnTo>
                  <a:pt x="8182182" y="616689"/>
                </a:lnTo>
                <a:lnTo>
                  <a:pt x="8202050" y="589369"/>
                </a:lnTo>
                <a:cubicBezTo>
                  <a:pt x="8245927" y="618344"/>
                  <a:pt x="8288147" y="651873"/>
                  <a:pt x="8328712" y="689954"/>
                </a:cubicBezTo>
                <a:lnTo>
                  <a:pt x="8497595" y="225527"/>
                </a:lnTo>
                <a:close/>
                <a:moveTo>
                  <a:pt x="5182206" y="83963"/>
                </a:moveTo>
                <a:lnTo>
                  <a:pt x="5810548" y="83963"/>
                </a:lnTo>
                <a:lnTo>
                  <a:pt x="5634217" y="201933"/>
                </a:lnTo>
                <a:lnTo>
                  <a:pt x="6235239" y="1374176"/>
                </a:lnTo>
                <a:lnTo>
                  <a:pt x="6235239" y="1225162"/>
                </a:lnTo>
                <a:lnTo>
                  <a:pt x="5719899" y="221801"/>
                </a:lnTo>
                <a:lnTo>
                  <a:pt x="5893749" y="103831"/>
                </a:lnTo>
                <a:lnTo>
                  <a:pt x="5917342" y="127426"/>
                </a:lnTo>
                <a:lnTo>
                  <a:pt x="5763361" y="231735"/>
                </a:lnTo>
                <a:lnTo>
                  <a:pt x="6235239" y="1158106"/>
                </a:lnTo>
                <a:lnTo>
                  <a:pt x="6235239" y="578193"/>
                </a:lnTo>
                <a:lnTo>
                  <a:pt x="6235239" y="512379"/>
                </a:lnTo>
                <a:cubicBezTo>
                  <a:pt x="6235239" y="368332"/>
                  <a:pt x="6223443" y="272093"/>
                  <a:pt x="6199849" y="223663"/>
                </a:cubicBezTo>
                <a:cubicBezTo>
                  <a:pt x="6176254" y="175234"/>
                  <a:pt x="6118097" y="128667"/>
                  <a:pt x="6025377" y="83963"/>
                </a:cubicBezTo>
                <a:lnTo>
                  <a:pt x="6589147" y="83963"/>
                </a:lnTo>
                <a:cubicBezTo>
                  <a:pt x="6494772" y="132807"/>
                  <a:pt x="6433924" y="177511"/>
                  <a:pt x="6406605" y="218076"/>
                </a:cubicBezTo>
                <a:cubicBezTo>
                  <a:pt x="6365212" y="280993"/>
                  <a:pt x="6344516" y="375782"/>
                  <a:pt x="6344516" y="502444"/>
                </a:cubicBezTo>
                <a:lnTo>
                  <a:pt x="6344516" y="583160"/>
                </a:lnTo>
                <a:lnTo>
                  <a:pt x="6344516" y="1677172"/>
                </a:lnTo>
                <a:lnTo>
                  <a:pt x="6134654" y="1677172"/>
                </a:lnTo>
                <a:lnTo>
                  <a:pt x="5548533" y="539698"/>
                </a:lnTo>
                <a:lnTo>
                  <a:pt x="5548533" y="1213986"/>
                </a:lnTo>
                <a:lnTo>
                  <a:pt x="5547292" y="1269867"/>
                </a:lnTo>
                <a:lnTo>
                  <a:pt x="5562192" y="1448683"/>
                </a:lnTo>
                <a:cubicBezTo>
                  <a:pt x="5578750" y="1531469"/>
                  <a:pt x="5616417" y="1592730"/>
                  <a:pt x="5675194" y="1632468"/>
                </a:cubicBezTo>
                <a:lnTo>
                  <a:pt x="5685128" y="1641160"/>
                </a:lnTo>
                <a:cubicBezTo>
                  <a:pt x="5570885" y="1603079"/>
                  <a:pt x="5513762" y="1480970"/>
                  <a:pt x="5513762" y="1274834"/>
                </a:cubicBezTo>
                <a:lnTo>
                  <a:pt x="5515006" y="1158106"/>
                </a:lnTo>
                <a:lnTo>
                  <a:pt x="5515006" y="478851"/>
                </a:lnTo>
                <a:lnTo>
                  <a:pt x="5447949" y="348463"/>
                </a:lnTo>
                <a:lnTo>
                  <a:pt x="5447949" y="1063731"/>
                </a:lnTo>
                <a:cubicBezTo>
                  <a:pt x="5447949" y="1290563"/>
                  <a:pt x="5462851" y="1439163"/>
                  <a:pt x="5492652" y="1509531"/>
                </a:cubicBezTo>
                <a:cubicBezTo>
                  <a:pt x="5522456" y="1579899"/>
                  <a:pt x="5592409" y="1631226"/>
                  <a:pt x="5702513" y="1663512"/>
                </a:cubicBezTo>
                <a:lnTo>
                  <a:pt x="5810548" y="1778998"/>
                </a:lnTo>
                <a:lnTo>
                  <a:pt x="5185310" y="1778998"/>
                </a:lnTo>
                <a:lnTo>
                  <a:pt x="5192636" y="1791669"/>
                </a:lnTo>
                <a:cubicBezTo>
                  <a:pt x="5231131" y="1844651"/>
                  <a:pt x="5277490" y="1897634"/>
                  <a:pt x="5331716" y="1950617"/>
                </a:cubicBezTo>
                <a:lnTo>
                  <a:pt x="5351583" y="1970486"/>
                </a:lnTo>
                <a:lnTo>
                  <a:pt x="5287013" y="2082246"/>
                </a:lnTo>
                <a:lnTo>
                  <a:pt x="3930982" y="2082246"/>
                </a:lnTo>
                <a:lnTo>
                  <a:pt x="3911114" y="2048718"/>
                </a:lnTo>
                <a:lnTo>
                  <a:pt x="5270868" y="2048718"/>
                </a:lnTo>
                <a:lnTo>
                  <a:pt x="5313089" y="1970486"/>
                </a:lnTo>
                <a:cubicBezTo>
                  <a:pt x="5253482" y="1915433"/>
                  <a:pt x="5202674" y="1858518"/>
                  <a:pt x="5160660" y="1799740"/>
                </a:cubicBezTo>
                <a:lnTo>
                  <a:pt x="5149298" y="1778998"/>
                </a:lnTo>
                <a:lnTo>
                  <a:pt x="5137503" y="1778998"/>
                </a:lnTo>
                <a:lnTo>
                  <a:pt x="5117633" y="1745470"/>
                </a:lnTo>
                <a:lnTo>
                  <a:pt x="5130931" y="1745470"/>
                </a:lnTo>
                <a:lnTo>
                  <a:pt x="5061008" y="1617819"/>
                </a:lnTo>
                <a:lnTo>
                  <a:pt x="5100743" y="1632720"/>
                </a:lnTo>
                <a:lnTo>
                  <a:pt x="5119656" y="1665435"/>
                </a:lnTo>
                <a:lnTo>
                  <a:pt x="5222565" y="1613220"/>
                </a:lnTo>
                <a:cubicBezTo>
                  <a:pt x="5256093" y="1588798"/>
                  <a:pt x="5281135" y="1561272"/>
                  <a:pt x="5297693" y="1530641"/>
                </a:cubicBezTo>
                <a:cubicBezTo>
                  <a:pt x="5330807" y="1469380"/>
                  <a:pt x="5347364" y="1364242"/>
                  <a:pt x="5347364" y="1215228"/>
                </a:cubicBezTo>
                <a:lnTo>
                  <a:pt x="5347364" y="221801"/>
                </a:lnTo>
                <a:close/>
                <a:moveTo>
                  <a:pt x="2518516" y="66287"/>
                </a:moveTo>
                <a:lnTo>
                  <a:pt x="3112089" y="66287"/>
                </a:lnTo>
                <a:lnTo>
                  <a:pt x="2936997" y="236412"/>
                </a:lnTo>
                <a:lnTo>
                  <a:pt x="2936997" y="1563878"/>
                </a:lnTo>
                <a:lnTo>
                  <a:pt x="2946930" y="1563878"/>
                </a:lnTo>
                <a:lnTo>
                  <a:pt x="2991634" y="1567604"/>
                </a:lnTo>
                <a:lnTo>
                  <a:pt x="3002811" y="1567604"/>
                </a:lnTo>
                <a:lnTo>
                  <a:pt x="3002811" y="248829"/>
                </a:lnTo>
                <a:lnTo>
                  <a:pt x="3136923" y="113475"/>
                </a:lnTo>
                <a:lnTo>
                  <a:pt x="3154308" y="140794"/>
                </a:lnTo>
                <a:lnTo>
                  <a:pt x="3033856" y="263731"/>
                </a:lnTo>
                <a:lnTo>
                  <a:pt x="3033856" y="1567604"/>
                </a:lnTo>
                <a:cubicBezTo>
                  <a:pt x="3071109" y="1570915"/>
                  <a:pt x="3106706" y="1572571"/>
                  <a:pt x="3140649" y="1572571"/>
                </a:cubicBezTo>
                <a:cubicBezTo>
                  <a:pt x="3272278" y="1572571"/>
                  <a:pt x="3371828" y="1543389"/>
                  <a:pt x="3439299" y="1485025"/>
                </a:cubicBezTo>
                <a:cubicBezTo>
                  <a:pt x="3506769" y="1426661"/>
                  <a:pt x="3552094" y="1330423"/>
                  <a:pt x="3575273" y="1196310"/>
                </a:cubicBezTo>
                <a:cubicBezTo>
                  <a:pt x="3653092" y="1422315"/>
                  <a:pt x="3732980" y="1576710"/>
                  <a:pt x="3814938" y="1659496"/>
                </a:cubicBezTo>
                <a:lnTo>
                  <a:pt x="2521623" y="1659496"/>
                </a:lnTo>
                <a:lnTo>
                  <a:pt x="2561107" y="1727794"/>
                </a:lnTo>
                <a:lnTo>
                  <a:pt x="3867093" y="1727794"/>
                </a:lnTo>
                <a:lnTo>
                  <a:pt x="3903104" y="1649562"/>
                </a:lnTo>
                <a:cubicBezTo>
                  <a:pt x="3812041" y="1537801"/>
                  <a:pt x="3739189" y="1413209"/>
                  <a:pt x="3684550" y="1275784"/>
                </a:cubicBezTo>
                <a:lnTo>
                  <a:pt x="3679583" y="1262125"/>
                </a:lnTo>
                <a:lnTo>
                  <a:pt x="3719320" y="1277026"/>
                </a:lnTo>
                <a:lnTo>
                  <a:pt x="3728013" y="1298137"/>
                </a:lnTo>
                <a:cubicBezTo>
                  <a:pt x="3783480" y="1420659"/>
                  <a:pt x="3849709" y="1533662"/>
                  <a:pt x="3926698" y="1637144"/>
                </a:cubicBezTo>
                <a:lnTo>
                  <a:pt x="3936633" y="1649562"/>
                </a:lnTo>
                <a:lnTo>
                  <a:pt x="3880752" y="1761322"/>
                </a:lnTo>
                <a:lnTo>
                  <a:pt x="2584330" y="1761322"/>
                </a:lnTo>
                <a:lnTo>
                  <a:pt x="2574110" y="1750286"/>
                </a:lnTo>
                <a:lnTo>
                  <a:pt x="2598035" y="1791669"/>
                </a:lnTo>
                <a:cubicBezTo>
                  <a:pt x="2636530" y="1844651"/>
                  <a:pt x="2682891" y="1897634"/>
                  <a:pt x="2737115" y="1950617"/>
                </a:cubicBezTo>
                <a:lnTo>
                  <a:pt x="2756984" y="1970486"/>
                </a:lnTo>
                <a:lnTo>
                  <a:pt x="2692410" y="2082246"/>
                </a:lnTo>
                <a:lnTo>
                  <a:pt x="1336381" y="2082246"/>
                </a:lnTo>
                <a:lnTo>
                  <a:pt x="1316513" y="2048718"/>
                </a:lnTo>
                <a:lnTo>
                  <a:pt x="2676268" y="2048718"/>
                </a:lnTo>
                <a:lnTo>
                  <a:pt x="2718488" y="1970486"/>
                </a:lnTo>
                <a:cubicBezTo>
                  <a:pt x="2599276" y="1860381"/>
                  <a:pt x="2515250" y="1742825"/>
                  <a:pt x="2466406" y="1617819"/>
                </a:cubicBezTo>
                <a:lnTo>
                  <a:pt x="2506144" y="1632720"/>
                </a:lnTo>
                <a:lnTo>
                  <a:pt x="2520624" y="1657769"/>
                </a:lnTo>
                <a:lnTo>
                  <a:pt x="2689882" y="1519174"/>
                </a:lnTo>
                <a:lnTo>
                  <a:pt x="2689882" y="223994"/>
                </a:lnTo>
                <a:close/>
                <a:moveTo>
                  <a:pt x="1548505" y="53397"/>
                </a:moveTo>
                <a:lnTo>
                  <a:pt x="1573341" y="78232"/>
                </a:lnTo>
                <a:cubicBezTo>
                  <a:pt x="1530499" y="132871"/>
                  <a:pt x="1486028" y="214518"/>
                  <a:pt x="1439927" y="323174"/>
                </a:cubicBezTo>
                <a:lnTo>
                  <a:pt x="1414540" y="387211"/>
                </a:lnTo>
                <a:lnTo>
                  <a:pt x="2548364" y="387211"/>
                </a:lnTo>
                <a:lnTo>
                  <a:pt x="2528496" y="410805"/>
                </a:lnTo>
                <a:cubicBezTo>
                  <a:pt x="2444053" y="514287"/>
                  <a:pt x="2376998" y="633084"/>
                  <a:pt x="2327326" y="767197"/>
                </a:cubicBezTo>
                <a:cubicBezTo>
                  <a:pt x="2319048" y="748156"/>
                  <a:pt x="2312838" y="734083"/>
                  <a:pt x="2308699" y="724976"/>
                </a:cubicBezTo>
                <a:cubicBezTo>
                  <a:pt x="2263167" y="625634"/>
                  <a:pt x="2214324" y="561475"/>
                  <a:pt x="2162169" y="532500"/>
                </a:cubicBezTo>
                <a:cubicBezTo>
                  <a:pt x="2110013" y="503525"/>
                  <a:pt x="2016465" y="489037"/>
                  <a:pt x="1881525" y="489037"/>
                </a:cubicBezTo>
                <a:cubicBezTo>
                  <a:pt x="1819435" y="489037"/>
                  <a:pt x="1744928" y="491107"/>
                  <a:pt x="1658003" y="495246"/>
                </a:cubicBezTo>
                <a:lnTo>
                  <a:pt x="1658003" y="1066467"/>
                </a:lnTo>
                <a:lnTo>
                  <a:pt x="1737478" y="1066467"/>
                </a:lnTo>
                <a:lnTo>
                  <a:pt x="1737478" y="561061"/>
                </a:lnTo>
                <a:cubicBezTo>
                  <a:pt x="1800395" y="555266"/>
                  <a:pt x="1860414" y="552368"/>
                  <a:pt x="1917536" y="552368"/>
                </a:cubicBezTo>
                <a:cubicBezTo>
                  <a:pt x="2022674" y="552368"/>
                  <a:pt x="2100080" y="563544"/>
                  <a:pt x="2149751" y="585897"/>
                </a:cubicBezTo>
                <a:cubicBezTo>
                  <a:pt x="2199423" y="608249"/>
                  <a:pt x="2243713" y="651711"/>
                  <a:pt x="2282622" y="716284"/>
                </a:cubicBezTo>
                <a:cubicBezTo>
                  <a:pt x="2271033" y="708005"/>
                  <a:pt x="2262754" y="701796"/>
                  <a:pt x="2257786" y="697657"/>
                </a:cubicBezTo>
                <a:cubicBezTo>
                  <a:pt x="2190729" y="644674"/>
                  <a:pt x="2142301" y="613216"/>
                  <a:pt x="2112497" y="603282"/>
                </a:cubicBezTo>
                <a:cubicBezTo>
                  <a:pt x="2082694" y="593347"/>
                  <a:pt x="2023916" y="588380"/>
                  <a:pt x="1936163" y="588380"/>
                </a:cubicBezTo>
                <a:cubicBezTo>
                  <a:pt x="1909671" y="588380"/>
                  <a:pt x="1862484" y="590036"/>
                  <a:pt x="1794600" y="593347"/>
                </a:cubicBezTo>
                <a:lnTo>
                  <a:pt x="1768522" y="594589"/>
                </a:lnTo>
                <a:lnTo>
                  <a:pt x="1768522" y="1066467"/>
                </a:lnTo>
                <a:lnTo>
                  <a:pt x="1997011" y="1066467"/>
                </a:lnTo>
                <a:lnTo>
                  <a:pt x="2157202" y="846671"/>
                </a:lnTo>
                <a:lnTo>
                  <a:pt x="2157202" y="1381880"/>
                </a:lnTo>
                <a:lnTo>
                  <a:pt x="1997011" y="1174502"/>
                </a:lnTo>
                <a:lnTo>
                  <a:pt x="1658003" y="1174502"/>
                </a:lnTo>
                <a:lnTo>
                  <a:pt x="1658003" y="1871143"/>
                </a:lnTo>
                <a:lnTo>
                  <a:pt x="1737478" y="1871143"/>
                </a:lnTo>
                <a:lnTo>
                  <a:pt x="1737478" y="1232866"/>
                </a:lnTo>
                <a:lnTo>
                  <a:pt x="2006945" y="1232866"/>
                </a:lnTo>
                <a:lnTo>
                  <a:pt x="2039231" y="1265152"/>
                </a:lnTo>
                <a:lnTo>
                  <a:pt x="1768522" y="1265152"/>
                </a:lnTo>
                <a:lnTo>
                  <a:pt x="1768522" y="1871143"/>
                </a:lnTo>
                <a:cubicBezTo>
                  <a:pt x="1937405" y="1871143"/>
                  <a:pt x="2057444" y="1859139"/>
                  <a:pt x="2128641" y="1835131"/>
                </a:cubicBezTo>
                <a:cubicBezTo>
                  <a:pt x="2199836" y="1811123"/>
                  <a:pt x="2255717" y="1763935"/>
                  <a:pt x="2296282" y="1693568"/>
                </a:cubicBezTo>
                <a:lnTo>
                  <a:pt x="2362095" y="1580565"/>
                </a:lnTo>
                <a:cubicBezTo>
                  <a:pt x="2364580" y="1575598"/>
                  <a:pt x="2369547" y="1566492"/>
                  <a:pt x="2376998" y="1553246"/>
                </a:cubicBezTo>
                <a:cubicBezTo>
                  <a:pt x="2398521" y="1644310"/>
                  <a:pt x="2425220" y="1717161"/>
                  <a:pt x="2457092" y="1771800"/>
                </a:cubicBezTo>
                <a:cubicBezTo>
                  <a:pt x="2488965" y="1826439"/>
                  <a:pt x="2541741" y="1890183"/>
                  <a:pt x="2615419" y="1963035"/>
                </a:cubicBezTo>
                <a:lnTo>
                  <a:pt x="1223379" y="1963035"/>
                </a:lnTo>
                <a:lnTo>
                  <a:pt x="1412130" y="1818988"/>
                </a:lnTo>
                <a:lnTo>
                  <a:pt x="1412130" y="1265152"/>
                </a:lnTo>
                <a:cubicBezTo>
                  <a:pt x="1342590" y="1273430"/>
                  <a:pt x="1279673" y="1294955"/>
                  <a:pt x="1223379" y="1329725"/>
                </a:cubicBezTo>
                <a:lnTo>
                  <a:pt x="1205994" y="1303647"/>
                </a:lnTo>
                <a:cubicBezTo>
                  <a:pt x="1256493" y="1267222"/>
                  <a:pt x="1325205" y="1243628"/>
                  <a:pt x="1412130" y="1232866"/>
                </a:cubicBezTo>
                <a:lnTo>
                  <a:pt x="1412130" y="1174502"/>
                </a:lnTo>
                <a:cubicBezTo>
                  <a:pt x="1398056" y="1172846"/>
                  <a:pt x="1388122" y="1172018"/>
                  <a:pt x="1382327" y="1172018"/>
                </a:cubicBezTo>
                <a:cubicBezTo>
                  <a:pt x="1297886" y="1172018"/>
                  <a:pt x="1220895" y="1203063"/>
                  <a:pt x="1151355" y="1265152"/>
                </a:cubicBezTo>
                <a:cubicBezTo>
                  <a:pt x="1189436" y="1132696"/>
                  <a:pt x="1276361" y="1066467"/>
                  <a:pt x="1412130" y="1066467"/>
                </a:cubicBezTo>
                <a:lnTo>
                  <a:pt x="1412130" y="536225"/>
                </a:lnTo>
                <a:lnTo>
                  <a:pt x="1223379" y="387211"/>
                </a:lnTo>
                <a:lnTo>
                  <a:pt x="1376718" y="387211"/>
                </a:lnTo>
                <a:lnTo>
                  <a:pt x="1410279" y="299736"/>
                </a:lnTo>
                <a:cubicBezTo>
                  <a:pt x="1455449" y="190769"/>
                  <a:pt x="1499455" y="111140"/>
                  <a:pt x="1542296" y="60847"/>
                </a:cubicBezTo>
                <a:close/>
                <a:moveTo>
                  <a:pt x="0" y="0"/>
                </a:moveTo>
                <a:lnTo>
                  <a:pt x="1495108" y="0"/>
                </a:lnTo>
                <a:cubicBezTo>
                  <a:pt x="1487658" y="14074"/>
                  <a:pt x="1482691" y="23593"/>
                  <a:pt x="1480207" y="28561"/>
                </a:cubicBezTo>
                <a:lnTo>
                  <a:pt x="1395766" y="177575"/>
                </a:lnTo>
                <a:cubicBezTo>
                  <a:pt x="1366791" y="230558"/>
                  <a:pt x="1339885" y="296787"/>
                  <a:pt x="1315050" y="376261"/>
                </a:cubicBezTo>
                <a:lnTo>
                  <a:pt x="1312566" y="382470"/>
                </a:lnTo>
                <a:lnTo>
                  <a:pt x="1300148" y="373777"/>
                </a:lnTo>
                <a:lnTo>
                  <a:pt x="1296423" y="357634"/>
                </a:lnTo>
                <a:cubicBezTo>
                  <a:pt x="1272415" y="263258"/>
                  <a:pt x="1238266" y="197858"/>
                  <a:pt x="1193976" y="161432"/>
                </a:cubicBezTo>
                <a:cubicBezTo>
                  <a:pt x="1149685" y="125006"/>
                  <a:pt x="1082008" y="106794"/>
                  <a:pt x="990944" y="106794"/>
                </a:cubicBezTo>
                <a:cubicBezTo>
                  <a:pt x="953690" y="106794"/>
                  <a:pt x="916437" y="108449"/>
                  <a:pt x="879183" y="111761"/>
                </a:cubicBezTo>
                <a:lnTo>
                  <a:pt x="864282" y="111761"/>
                </a:lnTo>
                <a:lnTo>
                  <a:pt x="864282" y="1457854"/>
                </a:lnTo>
                <a:lnTo>
                  <a:pt x="1010812" y="1593209"/>
                </a:lnTo>
                <a:lnTo>
                  <a:pt x="443317" y="1593209"/>
                </a:lnTo>
                <a:lnTo>
                  <a:pt x="617167" y="1447920"/>
                </a:lnTo>
                <a:lnTo>
                  <a:pt x="617167" y="212345"/>
                </a:lnTo>
                <a:lnTo>
                  <a:pt x="529000" y="211102"/>
                </a:lnTo>
                <a:cubicBezTo>
                  <a:pt x="443731" y="211102"/>
                  <a:pt x="383090" y="227868"/>
                  <a:pt x="347079" y="261396"/>
                </a:cubicBezTo>
                <a:cubicBezTo>
                  <a:pt x="311067" y="294924"/>
                  <a:pt x="289750" y="353909"/>
                  <a:pt x="283127" y="438350"/>
                </a:cubicBezTo>
                <a:lnTo>
                  <a:pt x="250840" y="438350"/>
                </a:lnTo>
                <a:cubicBezTo>
                  <a:pt x="259947" y="341491"/>
                  <a:pt x="284989" y="274021"/>
                  <a:pt x="325968" y="235939"/>
                </a:cubicBezTo>
                <a:cubicBezTo>
                  <a:pt x="366947" y="197858"/>
                  <a:pt x="434624" y="178817"/>
                  <a:pt x="529000" y="178817"/>
                </a:cubicBezTo>
                <a:lnTo>
                  <a:pt x="603507" y="180059"/>
                </a:lnTo>
                <a:lnTo>
                  <a:pt x="617167" y="180059"/>
                </a:lnTo>
                <a:lnTo>
                  <a:pt x="617167" y="119211"/>
                </a:lnTo>
                <a:cubicBezTo>
                  <a:pt x="574946" y="114244"/>
                  <a:pt x="534795" y="111761"/>
                  <a:pt x="496714" y="111761"/>
                </a:cubicBezTo>
                <a:cubicBezTo>
                  <a:pt x="389920" y="111761"/>
                  <a:pt x="312929" y="133492"/>
                  <a:pt x="265742" y="176954"/>
                </a:cubicBezTo>
                <a:cubicBezTo>
                  <a:pt x="218554" y="220416"/>
                  <a:pt x="192476" y="293889"/>
                  <a:pt x="187509" y="397371"/>
                </a:cubicBezTo>
                <a:lnTo>
                  <a:pt x="172608" y="397371"/>
                </a:lnTo>
                <a:cubicBezTo>
                  <a:pt x="137010" y="282299"/>
                  <a:pt x="81958" y="153981"/>
                  <a:pt x="7451" y="12418"/>
                </a:cubicBezTo>
                <a:close/>
              </a:path>
            </a:pathLst>
          </a:custGeom>
        </p:spPr>
      </p:pic>
    </p:spTree>
    <p:extLst>
      <p:ext uri="{BB962C8B-B14F-4D97-AF65-F5344CB8AC3E}">
        <p14:creationId xmlns:p14="http://schemas.microsoft.com/office/powerpoint/2010/main" val="38959387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F251B7-D80C-318B-2B7C-705DCBEE5836}"/>
              </a:ext>
            </a:extLst>
          </p:cNvPr>
          <p:cNvPicPr>
            <a:picLocks noChangeAspect="1"/>
          </p:cNvPicPr>
          <p:nvPr/>
        </p:nvPicPr>
        <p:blipFill rotWithShape="1">
          <a:blip r:embed="rId2"/>
          <a:srcRect l="14464" t="54515" r="53470" b="13877"/>
          <a:stretch/>
        </p:blipFill>
        <p:spPr>
          <a:xfrm>
            <a:off x="429208" y="2127380"/>
            <a:ext cx="4906460" cy="3191071"/>
          </a:xfrm>
          <a:prstGeom prst="rect">
            <a:avLst/>
          </a:prstGeom>
        </p:spPr>
      </p:pic>
      <p:pic>
        <p:nvPicPr>
          <p:cNvPr id="9" name="Picture 8">
            <a:extLst>
              <a:ext uri="{FF2B5EF4-FFF2-40B4-BE49-F238E27FC236}">
                <a16:creationId xmlns:a16="http://schemas.microsoft.com/office/drawing/2014/main" id="{7F900E81-E07F-DB4C-8A38-F5DA03A6BB98}"/>
              </a:ext>
            </a:extLst>
          </p:cNvPr>
          <p:cNvPicPr>
            <a:picLocks noChangeAspect="1"/>
          </p:cNvPicPr>
          <p:nvPr/>
        </p:nvPicPr>
        <p:blipFill rotWithShape="1">
          <a:blip r:embed="rId3"/>
          <a:srcRect l="50000" t="54709" r="18041" b="13677"/>
          <a:stretch/>
        </p:blipFill>
        <p:spPr>
          <a:xfrm>
            <a:off x="6261065" y="2073993"/>
            <a:ext cx="5187885" cy="3297843"/>
          </a:xfrm>
          <a:prstGeom prst="rect">
            <a:avLst/>
          </a:prstGeom>
        </p:spPr>
      </p:pic>
      <p:sp>
        <p:nvSpPr>
          <p:cNvPr id="10" name="Hexagon 9">
            <a:extLst>
              <a:ext uri="{FF2B5EF4-FFF2-40B4-BE49-F238E27FC236}">
                <a16:creationId xmlns:a16="http://schemas.microsoft.com/office/drawing/2014/main" id="{B801E93B-C0C7-C0C6-EFBD-47DCE0FB582D}"/>
              </a:ext>
            </a:extLst>
          </p:cNvPr>
          <p:cNvSpPr/>
          <p:nvPr/>
        </p:nvSpPr>
        <p:spPr>
          <a:xfrm>
            <a:off x="541464" y="141402"/>
            <a:ext cx="10907486" cy="1104901"/>
          </a:xfrm>
          <a:prstGeom prst="hexagon">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Hyderabad-Projected Foreign Visitors &amp; Revenue -2025</a:t>
            </a:r>
          </a:p>
        </p:txBody>
      </p:sp>
    </p:spTree>
    <p:extLst>
      <p:ext uri="{BB962C8B-B14F-4D97-AF65-F5344CB8AC3E}">
        <p14:creationId xmlns:p14="http://schemas.microsoft.com/office/powerpoint/2010/main" val="14406995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66A18AF-CE1D-D62C-F297-E9EC1E64D554}"/>
              </a:ext>
            </a:extLst>
          </p:cNvPr>
          <p:cNvPicPr>
            <a:picLocks noChangeAspect="1"/>
          </p:cNvPicPr>
          <p:nvPr/>
        </p:nvPicPr>
        <p:blipFill rotWithShape="1">
          <a:blip r:embed="rId2"/>
          <a:srcRect l="10437" t="26667" r="48583" b="43093"/>
          <a:stretch/>
        </p:blipFill>
        <p:spPr>
          <a:xfrm>
            <a:off x="300985" y="1675614"/>
            <a:ext cx="5458119" cy="3506771"/>
          </a:xfrm>
          <a:prstGeom prst="rect">
            <a:avLst/>
          </a:prstGeom>
        </p:spPr>
      </p:pic>
      <p:pic>
        <p:nvPicPr>
          <p:cNvPr id="7" name="Picture 6">
            <a:extLst>
              <a:ext uri="{FF2B5EF4-FFF2-40B4-BE49-F238E27FC236}">
                <a16:creationId xmlns:a16="http://schemas.microsoft.com/office/drawing/2014/main" id="{20F6F424-6DC2-DFDE-4D36-9563BC1FF653}"/>
              </a:ext>
            </a:extLst>
          </p:cNvPr>
          <p:cNvPicPr>
            <a:picLocks noChangeAspect="1"/>
          </p:cNvPicPr>
          <p:nvPr/>
        </p:nvPicPr>
        <p:blipFill rotWithShape="1">
          <a:blip r:embed="rId3"/>
          <a:srcRect l="54651" t="27767" r="24613" b="41993"/>
          <a:stretch/>
        </p:blipFill>
        <p:spPr>
          <a:xfrm>
            <a:off x="6805967" y="1675614"/>
            <a:ext cx="3563332" cy="3261675"/>
          </a:xfrm>
          <a:prstGeom prst="rect">
            <a:avLst/>
          </a:prstGeom>
        </p:spPr>
      </p:pic>
      <p:sp>
        <p:nvSpPr>
          <p:cNvPr id="8" name="Hexagon 7">
            <a:extLst>
              <a:ext uri="{FF2B5EF4-FFF2-40B4-BE49-F238E27FC236}">
                <a16:creationId xmlns:a16="http://schemas.microsoft.com/office/drawing/2014/main" id="{15085D8D-4248-62DE-2B71-16EEB71FA514}"/>
              </a:ext>
            </a:extLst>
          </p:cNvPr>
          <p:cNvSpPr/>
          <p:nvPr/>
        </p:nvSpPr>
        <p:spPr>
          <a:xfrm>
            <a:off x="513184" y="65989"/>
            <a:ext cx="10907486" cy="1104901"/>
          </a:xfrm>
          <a:prstGeom prst="hexagon">
            <a:avLst/>
          </a:prstGeom>
          <a:noFill/>
          <a:ln w="5715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Projected Foreign Visitors &amp; Revenue -2025</a:t>
            </a:r>
          </a:p>
        </p:txBody>
      </p:sp>
      <p:sp>
        <p:nvSpPr>
          <p:cNvPr id="9" name="Rectangle: Rounded Corners 8">
            <a:extLst>
              <a:ext uri="{FF2B5EF4-FFF2-40B4-BE49-F238E27FC236}">
                <a16:creationId xmlns:a16="http://schemas.microsoft.com/office/drawing/2014/main" id="{584122FE-A573-7F54-451E-90447C53B3BC}"/>
              </a:ext>
            </a:extLst>
          </p:cNvPr>
          <p:cNvSpPr/>
          <p:nvPr/>
        </p:nvSpPr>
        <p:spPr>
          <a:xfrm>
            <a:off x="1647825" y="5829300"/>
            <a:ext cx="8629650" cy="790575"/>
          </a:xfrm>
          <a:prstGeom prst="roundRect">
            <a:avLst/>
          </a:prstGeom>
          <a:solidFill>
            <a:srgbClr val="C7099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Hyderabad Itself will receive more tourists and accounts for 99% of revenue from foreign visitors in Telangana</a:t>
            </a:r>
          </a:p>
        </p:txBody>
      </p:sp>
    </p:spTree>
    <p:extLst>
      <p:ext uri="{BB962C8B-B14F-4D97-AF65-F5344CB8AC3E}">
        <p14:creationId xmlns:p14="http://schemas.microsoft.com/office/powerpoint/2010/main" val="4272438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4BC2082-54F5-37B8-B67B-A92EE8AF4E65}"/>
              </a:ext>
            </a:extLst>
          </p:cNvPr>
          <p:cNvPicPr>
            <a:picLocks noChangeAspect="1"/>
          </p:cNvPicPr>
          <p:nvPr/>
        </p:nvPicPr>
        <p:blipFill rotWithShape="1">
          <a:blip r:embed="rId2"/>
          <a:srcRect l="40748" t="21717" r="24923" b="16701"/>
          <a:stretch/>
        </p:blipFill>
        <p:spPr>
          <a:xfrm>
            <a:off x="5590095" y="1282044"/>
            <a:ext cx="6117996" cy="4823481"/>
          </a:xfrm>
          <a:prstGeom prst="rect">
            <a:avLst/>
          </a:prstGeom>
        </p:spPr>
      </p:pic>
      <p:sp>
        <p:nvSpPr>
          <p:cNvPr id="6" name="Hexagon 5">
            <a:extLst>
              <a:ext uri="{FF2B5EF4-FFF2-40B4-BE49-F238E27FC236}">
                <a16:creationId xmlns:a16="http://schemas.microsoft.com/office/drawing/2014/main" id="{8569699D-2B06-B045-547A-C0099DB94444}"/>
              </a:ext>
            </a:extLst>
          </p:cNvPr>
          <p:cNvSpPr/>
          <p:nvPr/>
        </p:nvSpPr>
        <p:spPr>
          <a:xfrm>
            <a:off x="550891" y="92303"/>
            <a:ext cx="10907486" cy="1104901"/>
          </a:xfrm>
          <a:prstGeom prst="hexagon">
            <a:avLst/>
          </a:prstGeom>
          <a:noFill/>
          <a:ln w="57150">
            <a:solidFill>
              <a:srgbClr val="9A57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Projected Domestic Visitors &amp; Revenue -2025</a:t>
            </a:r>
          </a:p>
        </p:txBody>
      </p:sp>
      <p:pic>
        <p:nvPicPr>
          <p:cNvPr id="8" name="Picture 7">
            <a:extLst>
              <a:ext uri="{FF2B5EF4-FFF2-40B4-BE49-F238E27FC236}">
                <a16:creationId xmlns:a16="http://schemas.microsoft.com/office/drawing/2014/main" id="{757D629F-081C-217C-E004-AB695CC38FFD}"/>
              </a:ext>
            </a:extLst>
          </p:cNvPr>
          <p:cNvPicPr>
            <a:picLocks noChangeAspect="1"/>
          </p:cNvPicPr>
          <p:nvPr/>
        </p:nvPicPr>
        <p:blipFill rotWithShape="1">
          <a:blip r:embed="rId3"/>
          <a:srcRect l="9587" t="18064" r="66444" b="17938"/>
          <a:stretch/>
        </p:blipFill>
        <p:spPr>
          <a:xfrm>
            <a:off x="386499" y="1395167"/>
            <a:ext cx="4760536" cy="4710358"/>
          </a:xfrm>
          <a:prstGeom prst="rect">
            <a:avLst/>
          </a:prstGeom>
        </p:spPr>
      </p:pic>
      <p:sp>
        <p:nvSpPr>
          <p:cNvPr id="9" name="Rectangle: Rounded Corners 8">
            <a:extLst>
              <a:ext uri="{FF2B5EF4-FFF2-40B4-BE49-F238E27FC236}">
                <a16:creationId xmlns:a16="http://schemas.microsoft.com/office/drawing/2014/main" id="{38883CD5-EF9E-786B-DD99-68E1CCA6F17A}"/>
              </a:ext>
            </a:extLst>
          </p:cNvPr>
          <p:cNvSpPr/>
          <p:nvPr/>
        </p:nvSpPr>
        <p:spPr>
          <a:xfrm>
            <a:off x="247651" y="6303488"/>
            <a:ext cx="11344274" cy="383062"/>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Bhadradri Kothagudem and Rajanna  attract more domestic tourist and account for more than 60% of revenue</a:t>
            </a:r>
          </a:p>
        </p:txBody>
      </p:sp>
    </p:spTree>
    <p:extLst>
      <p:ext uri="{BB962C8B-B14F-4D97-AF65-F5344CB8AC3E}">
        <p14:creationId xmlns:p14="http://schemas.microsoft.com/office/powerpoint/2010/main" val="738876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F03F6CC0-C369-6F23-D9FC-AAACA90D376C}"/>
              </a:ext>
            </a:extLst>
          </p:cNvPr>
          <p:cNvSpPr/>
          <p:nvPr/>
        </p:nvSpPr>
        <p:spPr>
          <a:xfrm>
            <a:off x="550891" y="92303"/>
            <a:ext cx="10907486" cy="1104901"/>
          </a:xfrm>
          <a:prstGeom prst="hexagon">
            <a:avLst/>
          </a:prstGeom>
          <a:noFill/>
          <a:ln w="57150">
            <a:solidFill>
              <a:srgbClr val="9A57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Most Potential Districts</a:t>
            </a:r>
          </a:p>
        </p:txBody>
      </p:sp>
      <p:sp>
        <p:nvSpPr>
          <p:cNvPr id="3" name="TextBox 2">
            <a:extLst>
              <a:ext uri="{FF2B5EF4-FFF2-40B4-BE49-F238E27FC236}">
                <a16:creationId xmlns:a16="http://schemas.microsoft.com/office/drawing/2014/main" id="{BC80B2A7-5FC7-63F9-F500-4E68E453A0EC}"/>
              </a:ext>
            </a:extLst>
          </p:cNvPr>
          <p:cNvSpPr txBox="1"/>
          <p:nvPr/>
        </p:nvSpPr>
        <p:spPr>
          <a:xfrm>
            <a:off x="876299" y="2085974"/>
            <a:ext cx="10696575" cy="3970318"/>
          </a:xfrm>
          <a:prstGeom prst="rect">
            <a:avLst/>
          </a:prstGeom>
          <a:noFill/>
        </p:spPr>
        <p:txBody>
          <a:bodyPr wrap="square" rtlCol="0">
            <a:spAutoFit/>
          </a:bodyPr>
          <a:lstStyle/>
          <a:p>
            <a:r>
              <a:rPr lang="en-IN" dirty="0">
                <a:solidFill>
                  <a:schemeClr val="accent2"/>
                </a:solidFill>
              </a:rPr>
              <a:t>Hyderabad-</a:t>
            </a:r>
            <a:r>
              <a:rPr lang="en-IN" dirty="0"/>
              <a:t>As it is saturates with historical monuments it has more potential to attract foreign tourist</a:t>
            </a:r>
          </a:p>
          <a:p>
            <a:endParaRPr lang="en-IN" dirty="0"/>
          </a:p>
          <a:p>
            <a:r>
              <a:rPr lang="en-IN" dirty="0">
                <a:solidFill>
                  <a:schemeClr val="accent2"/>
                </a:solidFill>
              </a:rPr>
              <a:t>Nirmal</a:t>
            </a:r>
            <a:r>
              <a:rPr lang="en-IN" dirty="0"/>
              <a:t>-Though it at second last visitors , its CITY OF FORT identity such as Soan garh, Nirmal Fort,     shyam garh, battis garh. To make it more potential we can use the SOUND AND LIGHTS EFFECTS ON FORTS like Golconda fort, Warangal fort here too </a:t>
            </a:r>
          </a:p>
          <a:p>
            <a:endParaRPr lang="en-IN" dirty="0"/>
          </a:p>
          <a:p>
            <a:r>
              <a:rPr lang="en-IN" dirty="0">
                <a:solidFill>
                  <a:schemeClr val="accent2"/>
                </a:solidFill>
              </a:rPr>
              <a:t>Mancherial-</a:t>
            </a:r>
            <a:r>
              <a:rPr lang="en-IN" dirty="0"/>
              <a:t>  </a:t>
            </a:r>
            <a:r>
              <a:rPr lang="en-IN" b="0" i="0" dirty="0">
                <a:solidFill>
                  <a:srgbClr val="BDC1C6"/>
                </a:solidFill>
                <a:effectLst/>
              </a:rPr>
              <a:t>Gudemgutta Sri Satyanarayana Swami Temple is a noted pilgrim centre in the district. </a:t>
            </a:r>
          </a:p>
          <a:p>
            <a:r>
              <a:rPr lang="en-IN" dirty="0">
                <a:solidFill>
                  <a:srgbClr val="BDC1C6"/>
                </a:solidFill>
              </a:rPr>
              <a:t>                        Kawal tiger reserve attracts more visitors </a:t>
            </a:r>
          </a:p>
          <a:p>
            <a:endParaRPr lang="en-IN" dirty="0">
              <a:solidFill>
                <a:srgbClr val="BDC1C6"/>
              </a:solidFill>
            </a:endParaRPr>
          </a:p>
          <a:p>
            <a:r>
              <a:rPr lang="en-IN" dirty="0">
                <a:solidFill>
                  <a:schemeClr val="accent2"/>
                </a:solidFill>
              </a:rPr>
              <a:t>Rajanna  Siricilla- </a:t>
            </a:r>
            <a:r>
              <a:rPr lang="en-IN" dirty="0">
                <a:solidFill>
                  <a:srgbClr val="BDC1C6"/>
                </a:solidFill>
              </a:rPr>
              <a:t>Its growth is also make an siricilla as textile hub. Ananthagiri Fort,</a:t>
            </a:r>
          </a:p>
          <a:p>
            <a:r>
              <a:rPr lang="en-IN" dirty="0">
                <a:solidFill>
                  <a:srgbClr val="BDC1C6"/>
                </a:solidFill>
              </a:rPr>
              <a:t>Siricilla textile Park, Lakshmi Narasimha swamy Temple</a:t>
            </a:r>
          </a:p>
          <a:p>
            <a:endParaRPr lang="en-IN" dirty="0">
              <a:solidFill>
                <a:srgbClr val="BDC1C6"/>
              </a:solidFill>
            </a:endParaRPr>
          </a:p>
          <a:p>
            <a:r>
              <a:rPr lang="en-IN" dirty="0">
                <a:solidFill>
                  <a:schemeClr val="accent2"/>
                </a:solidFill>
              </a:rPr>
              <a:t>SanagReddy-</a:t>
            </a:r>
            <a:r>
              <a:rPr lang="en-IN" dirty="0">
                <a:solidFill>
                  <a:srgbClr val="BDC1C6"/>
                </a:solidFill>
              </a:rPr>
              <a:t>Heritage, Jail Museum, GottamGutta waterfalls, Archaeological Museum</a:t>
            </a:r>
          </a:p>
          <a:p>
            <a:endParaRPr lang="en-IN" dirty="0">
              <a:solidFill>
                <a:srgbClr val="BDC1C6"/>
              </a:solidFill>
            </a:endParaRPr>
          </a:p>
        </p:txBody>
      </p:sp>
    </p:spTree>
    <p:extLst>
      <p:ext uri="{BB962C8B-B14F-4D97-AF65-F5344CB8AC3E}">
        <p14:creationId xmlns:p14="http://schemas.microsoft.com/office/powerpoint/2010/main" val="6904841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CA101E01-2490-20E0-AEA4-4F665469DE75}"/>
              </a:ext>
            </a:extLst>
          </p:cNvPr>
          <p:cNvSpPr/>
          <p:nvPr/>
        </p:nvSpPr>
        <p:spPr>
          <a:xfrm>
            <a:off x="801109" y="44679"/>
            <a:ext cx="10907486" cy="1104901"/>
          </a:xfrm>
          <a:prstGeom prst="hexagon">
            <a:avLst/>
          </a:prstGeom>
          <a:noFill/>
          <a:ln w="5715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Events – Government can conduct</a:t>
            </a:r>
          </a:p>
        </p:txBody>
      </p:sp>
      <p:cxnSp>
        <p:nvCxnSpPr>
          <p:cNvPr id="5" name="Straight Connector 4">
            <a:extLst>
              <a:ext uri="{FF2B5EF4-FFF2-40B4-BE49-F238E27FC236}">
                <a16:creationId xmlns:a16="http://schemas.microsoft.com/office/drawing/2014/main" id="{C3EB63BD-20B1-2467-00E2-9E7900FF951D}"/>
              </a:ext>
            </a:extLst>
          </p:cNvPr>
          <p:cNvCxnSpPr/>
          <p:nvPr/>
        </p:nvCxnSpPr>
        <p:spPr>
          <a:xfrm>
            <a:off x="1114425" y="1197204"/>
            <a:ext cx="0" cy="2784246"/>
          </a:xfrm>
          <a:prstGeom prst="line">
            <a:avLst/>
          </a:prstGeom>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9BEAF7F9-C27B-499A-ECB3-11C3CBABF806}"/>
              </a:ext>
            </a:extLst>
          </p:cNvPr>
          <p:cNvCxnSpPr>
            <a:cxnSpLocks/>
            <a:endCxn id="43" idx="0"/>
          </p:cNvCxnSpPr>
          <p:nvPr/>
        </p:nvCxnSpPr>
        <p:spPr>
          <a:xfrm>
            <a:off x="1714502" y="1333500"/>
            <a:ext cx="0" cy="239077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DEEE169-3CA2-EFE8-8946-01B0913028BF}"/>
              </a:ext>
            </a:extLst>
          </p:cNvPr>
          <p:cNvCxnSpPr>
            <a:cxnSpLocks/>
          </p:cNvCxnSpPr>
          <p:nvPr/>
        </p:nvCxnSpPr>
        <p:spPr>
          <a:xfrm>
            <a:off x="3524250" y="1266825"/>
            <a:ext cx="0" cy="362902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DC46887-46DC-2150-3FE2-20E501AFE016}"/>
              </a:ext>
            </a:extLst>
          </p:cNvPr>
          <p:cNvCxnSpPr>
            <a:cxnSpLocks/>
          </p:cNvCxnSpPr>
          <p:nvPr/>
        </p:nvCxnSpPr>
        <p:spPr>
          <a:xfrm>
            <a:off x="5381625" y="1295400"/>
            <a:ext cx="0" cy="2686050"/>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E15870A-5E29-6D13-F229-6060C9D573D4}"/>
              </a:ext>
            </a:extLst>
          </p:cNvPr>
          <p:cNvCxnSpPr>
            <a:cxnSpLocks/>
          </p:cNvCxnSpPr>
          <p:nvPr/>
        </p:nvCxnSpPr>
        <p:spPr>
          <a:xfrm>
            <a:off x="7410450" y="1295400"/>
            <a:ext cx="0" cy="338137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122FB88-980D-E032-9F99-03979B0EBC74}"/>
              </a:ext>
            </a:extLst>
          </p:cNvPr>
          <p:cNvCxnSpPr>
            <a:cxnSpLocks/>
          </p:cNvCxnSpPr>
          <p:nvPr/>
        </p:nvCxnSpPr>
        <p:spPr>
          <a:xfrm>
            <a:off x="9396412" y="1266825"/>
            <a:ext cx="4763" cy="233362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AECD014D-62CC-A8AD-A156-E26BA581AFE8}"/>
              </a:ext>
            </a:extLst>
          </p:cNvPr>
          <p:cNvCxnSpPr>
            <a:cxnSpLocks/>
          </p:cNvCxnSpPr>
          <p:nvPr/>
        </p:nvCxnSpPr>
        <p:spPr>
          <a:xfrm>
            <a:off x="11106149" y="1266825"/>
            <a:ext cx="1" cy="3381375"/>
          </a:xfrm>
          <a:prstGeom prst="line">
            <a:avLst/>
          </a:prstGeom>
          <a:ln w="5715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Pentagon 28">
            <a:extLst>
              <a:ext uri="{FF2B5EF4-FFF2-40B4-BE49-F238E27FC236}">
                <a16:creationId xmlns:a16="http://schemas.microsoft.com/office/drawing/2014/main" id="{9FA26FCE-5B6B-1023-1FE3-B3C97CCC3639}"/>
              </a:ext>
            </a:extLst>
          </p:cNvPr>
          <p:cNvSpPr/>
          <p:nvPr/>
        </p:nvSpPr>
        <p:spPr>
          <a:xfrm>
            <a:off x="2709865" y="4895849"/>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Pentagon 42">
            <a:extLst>
              <a:ext uri="{FF2B5EF4-FFF2-40B4-BE49-F238E27FC236}">
                <a16:creationId xmlns:a16="http://schemas.microsoft.com/office/drawing/2014/main" id="{6D973496-399B-79CF-24C2-64F27740DE2C}"/>
              </a:ext>
            </a:extLst>
          </p:cNvPr>
          <p:cNvSpPr/>
          <p:nvPr/>
        </p:nvSpPr>
        <p:spPr>
          <a:xfrm>
            <a:off x="890589" y="3724275"/>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Pentagon 43">
            <a:extLst>
              <a:ext uri="{FF2B5EF4-FFF2-40B4-BE49-F238E27FC236}">
                <a16:creationId xmlns:a16="http://schemas.microsoft.com/office/drawing/2014/main" id="{6359C82E-2F48-FEA7-CCDB-EC7EF49E7F43}"/>
              </a:ext>
            </a:extLst>
          </p:cNvPr>
          <p:cNvSpPr/>
          <p:nvPr/>
        </p:nvSpPr>
        <p:spPr>
          <a:xfrm>
            <a:off x="4614857" y="4005261"/>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Pentagon 44">
            <a:extLst>
              <a:ext uri="{FF2B5EF4-FFF2-40B4-BE49-F238E27FC236}">
                <a16:creationId xmlns:a16="http://schemas.microsoft.com/office/drawing/2014/main" id="{6E82A9F1-1608-8815-5FB2-2771609B4639}"/>
              </a:ext>
            </a:extLst>
          </p:cNvPr>
          <p:cNvSpPr/>
          <p:nvPr/>
        </p:nvSpPr>
        <p:spPr>
          <a:xfrm>
            <a:off x="6607959" y="4695824"/>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Pentagon 45">
            <a:extLst>
              <a:ext uri="{FF2B5EF4-FFF2-40B4-BE49-F238E27FC236}">
                <a16:creationId xmlns:a16="http://schemas.microsoft.com/office/drawing/2014/main" id="{1B7D54DE-90EC-ED56-688C-E758147390A5}"/>
              </a:ext>
            </a:extLst>
          </p:cNvPr>
          <p:cNvSpPr/>
          <p:nvPr/>
        </p:nvSpPr>
        <p:spPr>
          <a:xfrm>
            <a:off x="8629648" y="3600450"/>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Pentagon 46">
            <a:extLst>
              <a:ext uri="{FF2B5EF4-FFF2-40B4-BE49-F238E27FC236}">
                <a16:creationId xmlns:a16="http://schemas.microsoft.com/office/drawing/2014/main" id="{C2BB2BD3-02DD-49A3-8787-3688D2793920}"/>
              </a:ext>
            </a:extLst>
          </p:cNvPr>
          <p:cNvSpPr/>
          <p:nvPr/>
        </p:nvSpPr>
        <p:spPr>
          <a:xfrm>
            <a:off x="10315572" y="4700587"/>
            <a:ext cx="1647825" cy="1781175"/>
          </a:xfrm>
          <a:prstGeom prst="pentagon">
            <a:avLst/>
          </a:prstGeom>
          <a:noFill/>
          <a:ln w="7620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TextBox 52">
            <a:extLst>
              <a:ext uri="{FF2B5EF4-FFF2-40B4-BE49-F238E27FC236}">
                <a16:creationId xmlns:a16="http://schemas.microsoft.com/office/drawing/2014/main" id="{81F7F9DA-C0EA-2BF7-B2E0-6771CEFE98AA}"/>
              </a:ext>
            </a:extLst>
          </p:cNvPr>
          <p:cNvSpPr txBox="1"/>
          <p:nvPr/>
        </p:nvSpPr>
        <p:spPr>
          <a:xfrm>
            <a:off x="1164443" y="4326492"/>
            <a:ext cx="1171557" cy="646331"/>
          </a:xfrm>
          <a:prstGeom prst="rect">
            <a:avLst/>
          </a:prstGeom>
          <a:noFill/>
        </p:spPr>
        <p:txBody>
          <a:bodyPr wrap="square" rtlCol="0">
            <a:spAutoFit/>
          </a:bodyPr>
          <a:lstStyle/>
          <a:p>
            <a:r>
              <a:rPr lang="en-IN" dirty="0">
                <a:latin typeface="Bahnschrift SemiBold SemiConden" panose="020B0502040204020203" pitchFamily="34" charset="0"/>
              </a:rPr>
              <a:t>CULTURAL </a:t>
            </a:r>
          </a:p>
          <a:p>
            <a:r>
              <a:rPr lang="en-IN" dirty="0">
                <a:latin typeface="Bahnschrift SemiBold SemiConden" panose="020B0502040204020203" pitchFamily="34" charset="0"/>
              </a:rPr>
              <a:t>FESTIVAL</a:t>
            </a:r>
          </a:p>
        </p:txBody>
      </p:sp>
      <p:sp>
        <p:nvSpPr>
          <p:cNvPr id="54" name="TextBox 53">
            <a:extLst>
              <a:ext uri="{FF2B5EF4-FFF2-40B4-BE49-F238E27FC236}">
                <a16:creationId xmlns:a16="http://schemas.microsoft.com/office/drawing/2014/main" id="{72FE60FB-98B4-34BF-7FFB-9CEFC86FA13F}"/>
              </a:ext>
            </a:extLst>
          </p:cNvPr>
          <p:cNvSpPr txBox="1"/>
          <p:nvPr/>
        </p:nvSpPr>
        <p:spPr>
          <a:xfrm>
            <a:off x="2938471" y="5529262"/>
            <a:ext cx="1171557" cy="646331"/>
          </a:xfrm>
          <a:prstGeom prst="rect">
            <a:avLst/>
          </a:prstGeom>
          <a:noFill/>
        </p:spPr>
        <p:txBody>
          <a:bodyPr wrap="square" rtlCol="0">
            <a:spAutoFit/>
          </a:bodyPr>
          <a:lstStyle/>
          <a:p>
            <a:r>
              <a:rPr lang="en-IN" dirty="0">
                <a:latin typeface="Bahnschrift SemiBold SemiConden" panose="020B0502040204020203" pitchFamily="34" charset="0"/>
              </a:rPr>
              <a:t>   FOOD </a:t>
            </a:r>
          </a:p>
          <a:p>
            <a:r>
              <a:rPr lang="en-IN" dirty="0">
                <a:latin typeface="Bahnschrift SemiBold SemiConden" panose="020B0502040204020203" pitchFamily="34" charset="0"/>
              </a:rPr>
              <a:t>FESTIVAL</a:t>
            </a:r>
          </a:p>
        </p:txBody>
      </p:sp>
      <p:sp>
        <p:nvSpPr>
          <p:cNvPr id="55" name="TextBox 54">
            <a:extLst>
              <a:ext uri="{FF2B5EF4-FFF2-40B4-BE49-F238E27FC236}">
                <a16:creationId xmlns:a16="http://schemas.microsoft.com/office/drawing/2014/main" id="{4737E10B-11B1-6A07-10CB-BBC3DC13D1EB}"/>
              </a:ext>
            </a:extLst>
          </p:cNvPr>
          <p:cNvSpPr txBox="1"/>
          <p:nvPr/>
        </p:nvSpPr>
        <p:spPr>
          <a:xfrm>
            <a:off x="4743449" y="4614862"/>
            <a:ext cx="1290642" cy="923330"/>
          </a:xfrm>
          <a:prstGeom prst="rect">
            <a:avLst/>
          </a:prstGeom>
          <a:noFill/>
        </p:spPr>
        <p:txBody>
          <a:bodyPr wrap="square" rtlCol="0">
            <a:spAutoFit/>
          </a:bodyPr>
          <a:lstStyle/>
          <a:p>
            <a:r>
              <a:rPr lang="en-IN" dirty="0">
                <a:latin typeface="Bahnschrift SemiBold SemiConden" panose="020B0502040204020203" pitchFamily="34" charset="0"/>
              </a:rPr>
              <a:t>ADVENTURE</a:t>
            </a:r>
          </a:p>
          <a:p>
            <a:r>
              <a:rPr lang="en-IN" dirty="0">
                <a:latin typeface="Bahnschrift SemiBold SemiConden" panose="020B0502040204020203" pitchFamily="34" charset="0"/>
              </a:rPr>
              <a:t>   SPORTS</a:t>
            </a:r>
          </a:p>
          <a:p>
            <a:r>
              <a:rPr lang="en-IN" dirty="0">
                <a:latin typeface="Bahnschrift SemiBold SemiConden" panose="020B0502040204020203" pitchFamily="34" charset="0"/>
              </a:rPr>
              <a:t>    EVENT</a:t>
            </a:r>
          </a:p>
        </p:txBody>
      </p:sp>
      <p:sp>
        <p:nvSpPr>
          <p:cNvPr id="56" name="TextBox 55">
            <a:extLst>
              <a:ext uri="{FF2B5EF4-FFF2-40B4-BE49-F238E27FC236}">
                <a16:creationId xmlns:a16="http://schemas.microsoft.com/office/drawing/2014/main" id="{7D9A8B90-B2C8-3D11-83C3-B5C8F326C909}"/>
              </a:ext>
            </a:extLst>
          </p:cNvPr>
          <p:cNvSpPr txBox="1"/>
          <p:nvPr/>
        </p:nvSpPr>
        <p:spPr>
          <a:xfrm>
            <a:off x="6896100" y="5381625"/>
            <a:ext cx="1171557" cy="646331"/>
          </a:xfrm>
          <a:prstGeom prst="rect">
            <a:avLst/>
          </a:prstGeom>
          <a:noFill/>
        </p:spPr>
        <p:txBody>
          <a:bodyPr wrap="square" rtlCol="0">
            <a:spAutoFit/>
          </a:bodyPr>
          <a:lstStyle/>
          <a:p>
            <a:r>
              <a:rPr lang="en-IN" dirty="0">
                <a:latin typeface="Bahnschrift SemiBold SemiConden" panose="020B0502040204020203" pitchFamily="34" charset="0"/>
              </a:rPr>
              <a:t>   FILM </a:t>
            </a:r>
          </a:p>
          <a:p>
            <a:r>
              <a:rPr lang="en-IN" dirty="0">
                <a:latin typeface="Bahnschrift SemiBold SemiConden" panose="020B0502040204020203" pitchFamily="34" charset="0"/>
              </a:rPr>
              <a:t>FESTIVAL</a:t>
            </a:r>
          </a:p>
        </p:txBody>
      </p:sp>
      <p:sp>
        <p:nvSpPr>
          <p:cNvPr id="57" name="TextBox 56">
            <a:extLst>
              <a:ext uri="{FF2B5EF4-FFF2-40B4-BE49-F238E27FC236}">
                <a16:creationId xmlns:a16="http://schemas.microsoft.com/office/drawing/2014/main" id="{E2AF83F7-3A72-443E-F9DF-D003BB46DA07}"/>
              </a:ext>
            </a:extLst>
          </p:cNvPr>
          <p:cNvSpPr txBox="1"/>
          <p:nvPr/>
        </p:nvSpPr>
        <p:spPr>
          <a:xfrm>
            <a:off x="8884460" y="4201209"/>
            <a:ext cx="1171557" cy="646331"/>
          </a:xfrm>
          <a:prstGeom prst="rect">
            <a:avLst/>
          </a:prstGeom>
          <a:noFill/>
        </p:spPr>
        <p:txBody>
          <a:bodyPr wrap="square" rtlCol="0">
            <a:spAutoFit/>
          </a:bodyPr>
          <a:lstStyle/>
          <a:p>
            <a:r>
              <a:rPr lang="en-IN" dirty="0">
                <a:latin typeface="Bahnschrift SemiBold SemiConden" panose="020B0502040204020203" pitchFamily="34" charset="0"/>
              </a:rPr>
              <a:t>WELLNESS</a:t>
            </a:r>
          </a:p>
          <a:p>
            <a:r>
              <a:rPr lang="en-IN" dirty="0">
                <a:latin typeface="Bahnschrift SemiBold SemiConden" panose="020B0502040204020203" pitchFamily="34" charset="0"/>
              </a:rPr>
              <a:t>RETREATS</a:t>
            </a:r>
          </a:p>
        </p:txBody>
      </p:sp>
      <p:sp>
        <p:nvSpPr>
          <p:cNvPr id="58" name="TextBox 57">
            <a:extLst>
              <a:ext uri="{FF2B5EF4-FFF2-40B4-BE49-F238E27FC236}">
                <a16:creationId xmlns:a16="http://schemas.microsoft.com/office/drawing/2014/main" id="{BD557099-8940-2FE3-665D-2D169F03B1E4}"/>
              </a:ext>
            </a:extLst>
          </p:cNvPr>
          <p:cNvSpPr txBox="1"/>
          <p:nvPr/>
        </p:nvSpPr>
        <p:spPr>
          <a:xfrm>
            <a:off x="10570372" y="5263245"/>
            <a:ext cx="1138223" cy="646331"/>
          </a:xfrm>
          <a:prstGeom prst="rect">
            <a:avLst/>
          </a:prstGeom>
          <a:noFill/>
        </p:spPr>
        <p:txBody>
          <a:bodyPr wrap="square" rtlCol="0">
            <a:spAutoFit/>
          </a:bodyPr>
          <a:lstStyle/>
          <a:p>
            <a:r>
              <a:rPr lang="en-IN" dirty="0">
                <a:latin typeface="Bahnschrift SemiBold SemiConden" panose="020B0502040204020203" pitchFamily="34" charset="0"/>
              </a:rPr>
              <a:t>HERITAGE       WALK</a:t>
            </a:r>
          </a:p>
        </p:txBody>
      </p:sp>
    </p:spTree>
    <p:extLst>
      <p:ext uri="{BB962C8B-B14F-4D97-AF65-F5344CB8AC3E}">
        <p14:creationId xmlns:p14="http://schemas.microsoft.com/office/powerpoint/2010/main" val="3918724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02EDAE3D-E153-CEEA-F8AB-1BC643C5E3C4}"/>
              </a:ext>
            </a:extLst>
          </p:cNvPr>
          <p:cNvSpPr/>
          <p:nvPr/>
        </p:nvSpPr>
        <p:spPr>
          <a:xfrm>
            <a:off x="493741" y="74993"/>
            <a:ext cx="10907486" cy="1104901"/>
          </a:xfrm>
          <a:prstGeom prst="hexagon">
            <a:avLst/>
          </a:prstGeom>
          <a:noFill/>
          <a:ln w="57150">
            <a:solidFill>
              <a:srgbClr val="9A57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Events Explanation</a:t>
            </a:r>
          </a:p>
        </p:txBody>
      </p:sp>
      <p:sp>
        <p:nvSpPr>
          <p:cNvPr id="4" name="TextBox 3">
            <a:extLst>
              <a:ext uri="{FF2B5EF4-FFF2-40B4-BE49-F238E27FC236}">
                <a16:creationId xmlns:a16="http://schemas.microsoft.com/office/drawing/2014/main" id="{0AF280B0-F030-184D-CC51-5FD00FDFE00C}"/>
              </a:ext>
            </a:extLst>
          </p:cNvPr>
          <p:cNvSpPr txBox="1"/>
          <p:nvPr/>
        </p:nvSpPr>
        <p:spPr>
          <a:xfrm>
            <a:off x="209549" y="1950214"/>
            <a:ext cx="5248275" cy="1200329"/>
          </a:xfrm>
          <a:prstGeom prst="rect">
            <a:avLst/>
          </a:prstGeom>
          <a:noFill/>
        </p:spPr>
        <p:txBody>
          <a:bodyPr wrap="square">
            <a:spAutoFit/>
          </a:bodyPr>
          <a:lstStyle/>
          <a:p>
            <a:pPr marL="285750" indent="-285750" algn="l">
              <a:buFont typeface="Wingdings" panose="05000000000000000000" pitchFamily="2" charset="2"/>
              <a:buChar char="Ø"/>
            </a:pPr>
            <a:r>
              <a:rPr lang="en-IN" b="0" i="0" dirty="0">
                <a:solidFill>
                  <a:srgbClr val="D1D5DB"/>
                </a:solidFill>
                <a:effectLst/>
                <a:latin typeface="Söhne"/>
              </a:rPr>
              <a:t>Telangana Food Festival -Hyderabad</a:t>
            </a:r>
          </a:p>
          <a:p>
            <a:pPr marL="285750" indent="-285750" algn="l">
              <a:buFont typeface="Wingdings" panose="05000000000000000000" pitchFamily="2" charset="2"/>
              <a:buChar char="Ø"/>
            </a:pPr>
            <a:r>
              <a:rPr lang="en-IN" b="0" i="0" dirty="0">
                <a:solidFill>
                  <a:srgbClr val="D1D5DB"/>
                </a:solidFill>
                <a:effectLst/>
                <a:latin typeface="Söhne"/>
              </a:rPr>
              <a:t>Rayalaseema Ruchulu Food Festival </a:t>
            </a:r>
            <a:r>
              <a:rPr lang="en-IN" dirty="0">
                <a:solidFill>
                  <a:srgbClr val="D1D5DB"/>
                </a:solidFill>
                <a:latin typeface="Söhne"/>
              </a:rPr>
              <a:t>-</a:t>
            </a:r>
            <a:r>
              <a:rPr lang="en-IN" b="0" i="0" dirty="0">
                <a:solidFill>
                  <a:srgbClr val="D1D5DB"/>
                </a:solidFill>
                <a:effectLst/>
                <a:latin typeface="Söhne"/>
              </a:rPr>
              <a:t> Hyderabad</a:t>
            </a:r>
          </a:p>
          <a:p>
            <a:pPr marL="285750" indent="-285750" algn="l">
              <a:buFont typeface="Wingdings" panose="05000000000000000000" pitchFamily="2" charset="2"/>
              <a:buChar char="Ø"/>
            </a:pPr>
            <a:r>
              <a:rPr lang="en-IN" b="0" i="0" dirty="0">
                <a:solidFill>
                  <a:srgbClr val="D1D5DB"/>
                </a:solidFill>
                <a:effectLst/>
                <a:latin typeface="Söhne"/>
              </a:rPr>
              <a:t>Telangana Food and Brew Festival </a:t>
            </a:r>
            <a:r>
              <a:rPr lang="en-IN" dirty="0">
                <a:solidFill>
                  <a:srgbClr val="D1D5DB"/>
                </a:solidFill>
                <a:latin typeface="Söhne"/>
              </a:rPr>
              <a:t>-</a:t>
            </a:r>
            <a:r>
              <a:rPr lang="en-IN" b="0" i="0" dirty="0">
                <a:solidFill>
                  <a:srgbClr val="D1D5DB"/>
                </a:solidFill>
                <a:effectLst/>
                <a:latin typeface="Söhne"/>
              </a:rPr>
              <a:t> Hyderabad</a:t>
            </a:r>
          </a:p>
          <a:p>
            <a:pPr marL="285750" indent="-285750" algn="l">
              <a:buFont typeface="Wingdings" panose="05000000000000000000" pitchFamily="2" charset="2"/>
              <a:buChar char="Ø"/>
            </a:pPr>
            <a:r>
              <a:rPr lang="en-IN" b="0" i="0" dirty="0">
                <a:solidFill>
                  <a:srgbClr val="D1D5DB"/>
                </a:solidFill>
                <a:effectLst/>
                <a:latin typeface="Söhne"/>
              </a:rPr>
              <a:t>Kakatiya Food Festival </a:t>
            </a:r>
            <a:r>
              <a:rPr lang="en-IN" dirty="0">
                <a:solidFill>
                  <a:srgbClr val="D1D5DB"/>
                </a:solidFill>
                <a:latin typeface="Söhne"/>
              </a:rPr>
              <a:t>-</a:t>
            </a:r>
            <a:r>
              <a:rPr lang="en-IN" b="0" i="0" dirty="0">
                <a:solidFill>
                  <a:srgbClr val="D1D5DB"/>
                </a:solidFill>
                <a:effectLst/>
                <a:latin typeface="Söhne"/>
              </a:rPr>
              <a:t>Warangal</a:t>
            </a:r>
          </a:p>
        </p:txBody>
      </p:sp>
      <p:sp>
        <p:nvSpPr>
          <p:cNvPr id="5" name="Rectangle: Rounded Corners 4">
            <a:extLst>
              <a:ext uri="{FF2B5EF4-FFF2-40B4-BE49-F238E27FC236}">
                <a16:creationId xmlns:a16="http://schemas.microsoft.com/office/drawing/2014/main" id="{79B3BD6C-7BF4-F52B-340E-EC6D9BFC6C4C}"/>
              </a:ext>
            </a:extLst>
          </p:cNvPr>
          <p:cNvSpPr/>
          <p:nvPr/>
        </p:nvSpPr>
        <p:spPr>
          <a:xfrm>
            <a:off x="1470732" y="1438513"/>
            <a:ext cx="2066925" cy="447675"/>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Food Festivals </a:t>
            </a:r>
          </a:p>
        </p:txBody>
      </p:sp>
      <p:sp>
        <p:nvSpPr>
          <p:cNvPr id="7" name="TextBox 6">
            <a:extLst>
              <a:ext uri="{FF2B5EF4-FFF2-40B4-BE49-F238E27FC236}">
                <a16:creationId xmlns:a16="http://schemas.microsoft.com/office/drawing/2014/main" id="{247F07EE-506F-B4AC-9A9C-3F28740B64B1}"/>
              </a:ext>
            </a:extLst>
          </p:cNvPr>
          <p:cNvSpPr txBox="1"/>
          <p:nvPr/>
        </p:nvSpPr>
        <p:spPr>
          <a:xfrm>
            <a:off x="5452182" y="1891799"/>
            <a:ext cx="6096000" cy="1200329"/>
          </a:xfrm>
          <a:prstGeom prst="rect">
            <a:avLst/>
          </a:prstGeom>
          <a:noFill/>
        </p:spPr>
        <p:txBody>
          <a:bodyPr wrap="square">
            <a:spAutoFit/>
          </a:bodyPr>
          <a:lstStyle/>
          <a:p>
            <a:pPr marL="285750" indent="-285750" algn="l">
              <a:buFont typeface="Wingdings" panose="05000000000000000000" pitchFamily="2" charset="2"/>
              <a:buChar char="Ø"/>
            </a:pPr>
            <a:r>
              <a:rPr lang="en-IN" b="0" i="0" dirty="0">
                <a:solidFill>
                  <a:srgbClr val="D1D5DB"/>
                </a:solidFill>
                <a:effectLst/>
                <a:latin typeface="Söhne"/>
              </a:rPr>
              <a:t>Kondapochamma Sagar Trekking and Camping </a:t>
            </a:r>
            <a:r>
              <a:rPr lang="en-IN" dirty="0">
                <a:solidFill>
                  <a:srgbClr val="D1D5DB"/>
                </a:solidFill>
                <a:latin typeface="Söhne"/>
              </a:rPr>
              <a:t>-</a:t>
            </a:r>
            <a:r>
              <a:rPr lang="en-IN" b="0" i="0" dirty="0">
                <a:solidFill>
                  <a:srgbClr val="D1D5DB"/>
                </a:solidFill>
                <a:effectLst/>
                <a:latin typeface="Söhne"/>
              </a:rPr>
              <a:t> Hyderabad</a:t>
            </a:r>
          </a:p>
          <a:p>
            <a:pPr marL="285750" indent="-285750" algn="l">
              <a:buFont typeface="Wingdings" panose="05000000000000000000" pitchFamily="2" charset="2"/>
              <a:buChar char="Ø"/>
            </a:pPr>
            <a:r>
              <a:rPr lang="en-IN" b="0" i="0" dirty="0">
                <a:solidFill>
                  <a:srgbClr val="D1D5DB"/>
                </a:solidFill>
                <a:effectLst/>
                <a:latin typeface="Söhne"/>
              </a:rPr>
              <a:t>Pocharam Wildlife Safari and Trekking </a:t>
            </a:r>
            <a:r>
              <a:rPr lang="en-IN" dirty="0">
                <a:solidFill>
                  <a:srgbClr val="D1D5DB"/>
                </a:solidFill>
                <a:latin typeface="Söhne"/>
              </a:rPr>
              <a:t>-</a:t>
            </a:r>
            <a:r>
              <a:rPr lang="en-IN" b="0" i="0" dirty="0">
                <a:solidFill>
                  <a:srgbClr val="D1D5DB"/>
                </a:solidFill>
                <a:effectLst/>
                <a:latin typeface="Söhne"/>
              </a:rPr>
              <a:t> Medak</a:t>
            </a:r>
          </a:p>
          <a:p>
            <a:pPr marL="285750" indent="-285750" algn="l">
              <a:buFont typeface="Wingdings" panose="05000000000000000000" pitchFamily="2" charset="2"/>
              <a:buChar char="Ø"/>
            </a:pPr>
            <a:r>
              <a:rPr lang="en-IN" b="0" i="0" dirty="0">
                <a:solidFill>
                  <a:srgbClr val="D1D5DB"/>
                </a:solidFill>
                <a:effectLst/>
                <a:latin typeface="Söhne"/>
              </a:rPr>
              <a:t>Bhongir Rock Climbing- Yadadri Bhuvanagiri district</a:t>
            </a:r>
          </a:p>
          <a:p>
            <a:pPr marL="285750" indent="-285750" algn="l">
              <a:buFont typeface="Wingdings" panose="05000000000000000000" pitchFamily="2" charset="2"/>
              <a:buChar char="Ø"/>
            </a:pPr>
            <a:r>
              <a:rPr lang="en-IN" b="0" i="0" dirty="0">
                <a:solidFill>
                  <a:srgbClr val="D1D5DB"/>
                </a:solidFill>
                <a:effectLst/>
                <a:latin typeface="Söhne"/>
              </a:rPr>
              <a:t>Nagarjuna Sagar Water Sports </a:t>
            </a:r>
            <a:r>
              <a:rPr lang="en-IN" dirty="0">
                <a:solidFill>
                  <a:srgbClr val="D1D5DB"/>
                </a:solidFill>
                <a:latin typeface="Söhne"/>
              </a:rPr>
              <a:t>-</a:t>
            </a:r>
            <a:r>
              <a:rPr lang="en-IN" b="0" i="0" dirty="0">
                <a:solidFill>
                  <a:srgbClr val="D1D5DB"/>
                </a:solidFill>
                <a:effectLst/>
                <a:latin typeface="Söhne"/>
              </a:rPr>
              <a:t> Nalgonda</a:t>
            </a:r>
          </a:p>
        </p:txBody>
      </p:sp>
      <p:sp>
        <p:nvSpPr>
          <p:cNvPr id="8" name="Rectangle: Rounded Corners 7">
            <a:extLst>
              <a:ext uri="{FF2B5EF4-FFF2-40B4-BE49-F238E27FC236}">
                <a16:creationId xmlns:a16="http://schemas.microsoft.com/office/drawing/2014/main" id="{9B246019-28C4-E2E8-27E2-883D59A66681}"/>
              </a:ext>
            </a:extLst>
          </p:cNvPr>
          <p:cNvSpPr/>
          <p:nvPr/>
        </p:nvSpPr>
        <p:spPr>
          <a:xfrm>
            <a:off x="7185733" y="1347668"/>
            <a:ext cx="2066925" cy="447675"/>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Adventure Sports </a:t>
            </a:r>
          </a:p>
        </p:txBody>
      </p:sp>
      <p:sp>
        <p:nvSpPr>
          <p:cNvPr id="10" name="TextBox 9">
            <a:extLst>
              <a:ext uri="{FF2B5EF4-FFF2-40B4-BE49-F238E27FC236}">
                <a16:creationId xmlns:a16="http://schemas.microsoft.com/office/drawing/2014/main" id="{2674E8DD-DE9C-C34B-D3AE-AD90DD917285}"/>
              </a:ext>
            </a:extLst>
          </p:cNvPr>
          <p:cNvSpPr txBox="1"/>
          <p:nvPr/>
        </p:nvSpPr>
        <p:spPr>
          <a:xfrm>
            <a:off x="285750" y="3707458"/>
            <a:ext cx="6096000" cy="1200329"/>
          </a:xfrm>
          <a:prstGeom prst="rect">
            <a:avLst/>
          </a:prstGeom>
          <a:noFill/>
        </p:spPr>
        <p:txBody>
          <a:bodyPr wrap="square">
            <a:spAutoFit/>
          </a:bodyPr>
          <a:lstStyle/>
          <a:p>
            <a:pPr marL="285750" indent="-285750" algn="l">
              <a:buFont typeface="Wingdings" panose="05000000000000000000" pitchFamily="2" charset="2"/>
              <a:buChar char="Ø"/>
            </a:pPr>
            <a:r>
              <a:rPr lang="en-IN" b="0" i="0" dirty="0">
                <a:solidFill>
                  <a:srgbClr val="D1D5DB"/>
                </a:solidFill>
                <a:effectLst/>
                <a:latin typeface="Söhne"/>
              </a:rPr>
              <a:t>Hyderabad International Film Festival - Hyderabad</a:t>
            </a:r>
          </a:p>
          <a:p>
            <a:pPr marL="285750" indent="-285750" algn="l">
              <a:buFont typeface="Wingdings" panose="05000000000000000000" pitchFamily="2" charset="2"/>
              <a:buChar char="Ø"/>
            </a:pPr>
            <a:r>
              <a:rPr lang="en-IN" b="0" i="0" dirty="0">
                <a:solidFill>
                  <a:srgbClr val="D1D5DB"/>
                </a:solidFill>
                <a:effectLst/>
                <a:latin typeface="Söhne"/>
              </a:rPr>
              <a:t>Telangana Bengali Film Festival </a:t>
            </a:r>
            <a:r>
              <a:rPr lang="en-IN" dirty="0">
                <a:solidFill>
                  <a:srgbClr val="D1D5DB"/>
                </a:solidFill>
                <a:latin typeface="Söhne"/>
              </a:rPr>
              <a:t>-</a:t>
            </a:r>
            <a:r>
              <a:rPr lang="en-IN" b="0" i="0" dirty="0">
                <a:solidFill>
                  <a:srgbClr val="D1D5DB"/>
                </a:solidFill>
                <a:effectLst/>
                <a:latin typeface="Söhne"/>
              </a:rPr>
              <a:t> Hyderabad</a:t>
            </a:r>
          </a:p>
          <a:p>
            <a:pPr marL="285750" indent="-285750" algn="l">
              <a:buFont typeface="Wingdings" panose="05000000000000000000" pitchFamily="2" charset="2"/>
              <a:buChar char="Ø"/>
            </a:pPr>
            <a:r>
              <a:rPr lang="en-IN" b="0" i="0" dirty="0">
                <a:solidFill>
                  <a:srgbClr val="D1D5DB"/>
                </a:solidFill>
                <a:effectLst/>
                <a:latin typeface="Söhne"/>
              </a:rPr>
              <a:t>Telangana State Film Festival </a:t>
            </a:r>
            <a:r>
              <a:rPr lang="en-IN" dirty="0">
                <a:solidFill>
                  <a:srgbClr val="D1D5DB"/>
                </a:solidFill>
                <a:latin typeface="Söhne"/>
              </a:rPr>
              <a:t>-</a:t>
            </a:r>
            <a:r>
              <a:rPr lang="en-IN" b="0" i="0" dirty="0">
                <a:solidFill>
                  <a:srgbClr val="D1D5DB"/>
                </a:solidFill>
                <a:effectLst/>
                <a:latin typeface="Söhne"/>
              </a:rPr>
              <a:t>Hyderabad</a:t>
            </a:r>
          </a:p>
          <a:p>
            <a:pPr marL="285750" indent="-285750" algn="l">
              <a:buFont typeface="Wingdings" panose="05000000000000000000" pitchFamily="2" charset="2"/>
              <a:buChar char="Ø"/>
            </a:pPr>
            <a:r>
              <a:rPr lang="en-IN" b="0" i="0" dirty="0">
                <a:solidFill>
                  <a:srgbClr val="D1D5DB"/>
                </a:solidFill>
                <a:effectLst/>
                <a:latin typeface="Söhne"/>
              </a:rPr>
              <a:t>Cinema of Resistance Film Festival </a:t>
            </a:r>
            <a:r>
              <a:rPr lang="en-IN" dirty="0">
                <a:solidFill>
                  <a:srgbClr val="D1D5DB"/>
                </a:solidFill>
                <a:latin typeface="Söhne"/>
              </a:rPr>
              <a:t>-</a:t>
            </a:r>
            <a:r>
              <a:rPr lang="en-IN" b="0" i="0" dirty="0">
                <a:solidFill>
                  <a:srgbClr val="D1D5DB"/>
                </a:solidFill>
                <a:effectLst/>
                <a:latin typeface="Söhne"/>
              </a:rPr>
              <a:t> Hyderabad</a:t>
            </a:r>
          </a:p>
        </p:txBody>
      </p:sp>
      <p:sp>
        <p:nvSpPr>
          <p:cNvPr id="11" name="Rectangle: Rounded Corners 10">
            <a:extLst>
              <a:ext uri="{FF2B5EF4-FFF2-40B4-BE49-F238E27FC236}">
                <a16:creationId xmlns:a16="http://schemas.microsoft.com/office/drawing/2014/main" id="{F41584C1-53F8-165F-983E-2EBCCF9BA4E1}"/>
              </a:ext>
            </a:extLst>
          </p:cNvPr>
          <p:cNvSpPr/>
          <p:nvPr/>
        </p:nvSpPr>
        <p:spPr>
          <a:xfrm>
            <a:off x="1470733" y="3205163"/>
            <a:ext cx="2066925" cy="447675"/>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Film Festivals </a:t>
            </a:r>
          </a:p>
        </p:txBody>
      </p:sp>
      <p:sp>
        <p:nvSpPr>
          <p:cNvPr id="13" name="TextBox 12">
            <a:extLst>
              <a:ext uri="{FF2B5EF4-FFF2-40B4-BE49-F238E27FC236}">
                <a16:creationId xmlns:a16="http://schemas.microsoft.com/office/drawing/2014/main" id="{C50DFDC6-66BC-B826-7511-705843FAD028}"/>
              </a:ext>
            </a:extLst>
          </p:cNvPr>
          <p:cNvSpPr txBox="1"/>
          <p:nvPr/>
        </p:nvSpPr>
        <p:spPr>
          <a:xfrm>
            <a:off x="6115050" y="3707458"/>
            <a:ext cx="6096000" cy="1200329"/>
          </a:xfrm>
          <a:prstGeom prst="rect">
            <a:avLst/>
          </a:prstGeom>
          <a:noFill/>
        </p:spPr>
        <p:txBody>
          <a:bodyPr wrap="square">
            <a:spAutoFit/>
          </a:bodyPr>
          <a:lstStyle/>
          <a:p>
            <a:pPr marL="285750" indent="-285750" algn="l">
              <a:buFont typeface="Wingdings" panose="05000000000000000000" pitchFamily="2" charset="2"/>
              <a:buChar char="Ø"/>
            </a:pPr>
            <a:r>
              <a:rPr lang="en-IN" b="0" i="0" dirty="0">
                <a:solidFill>
                  <a:srgbClr val="D1D5DB"/>
                </a:solidFill>
                <a:effectLst/>
                <a:latin typeface="Söhne"/>
              </a:rPr>
              <a:t>Ananda Lahiri Retreat- Hyderabad</a:t>
            </a:r>
          </a:p>
          <a:p>
            <a:pPr marL="285750" indent="-285750" algn="l">
              <a:buFont typeface="Wingdings" panose="05000000000000000000" pitchFamily="2" charset="2"/>
              <a:buChar char="Ø"/>
            </a:pPr>
            <a:r>
              <a:rPr lang="en-IN" b="0" i="0" dirty="0">
                <a:solidFill>
                  <a:srgbClr val="D1D5DB"/>
                </a:solidFill>
                <a:effectLst/>
                <a:latin typeface="Söhne"/>
              </a:rPr>
              <a:t>Yoga and Meditation Retreat </a:t>
            </a:r>
            <a:r>
              <a:rPr lang="en-IN" dirty="0">
                <a:solidFill>
                  <a:srgbClr val="D1D5DB"/>
                </a:solidFill>
                <a:latin typeface="Söhne"/>
              </a:rPr>
              <a:t>-</a:t>
            </a:r>
            <a:r>
              <a:rPr lang="en-IN" b="0" i="0" dirty="0">
                <a:solidFill>
                  <a:srgbClr val="D1D5DB"/>
                </a:solidFill>
                <a:effectLst/>
                <a:latin typeface="Söhne"/>
              </a:rPr>
              <a:t> Khammam</a:t>
            </a:r>
          </a:p>
          <a:p>
            <a:pPr marL="285750" indent="-285750" algn="l">
              <a:buFont typeface="Wingdings" panose="05000000000000000000" pitchFamily="2" charset="2"/>
              <a:buChar char="Ø"/>
            </a:pPr>
            <a:r>
              <a:rPr lang="en-IN" b="0" i="0" dirty="0">
                <a:solidFill>
                  <a:srgbClr val="D1D5DB"/>
                </a:solidFill>
                <a:effectLst/>
                <a:latin typeface="Söhne"/>
              </a:rPr>
              <a:t>Wellness and Spiritual Retreat </a:t>
            </a:r>
            <a:r>
              <a:rPr lang="en-IN" dirty="0">
                <a:solidFill>
                  <a:srgbClr val="D1D5DB"/>
                </a:solidFill>
                <a:latin typeface="Söhne"/>
              </a:rPr>
              <a:t>-</a:t>
            </a:r>
            <a:r>
              <a:rPr lang="en-IN" b="0" i="0" dirty="0">
                <a:solidFill>
                  <a:srgbClr val="D1D5DB"/>
                </a:solidFill>
                <a:effectLst/>
                <a:latin typeface="Söhne"/>
              </a:rPr>
              <a:t> Warangal</a:t>
            </a:r>
          </a:p>
          <a:p>
            <a:pPr marL="285750" indent="-285750" algn="l">
              <a:buFont typeface="Wingdings" panose="05000000000000000000" pitchFamily="2" charset="2"/>
              <a:buChar char="Ø"/>
            </a:pPr>
            <a:r>
              <a:rPr lang="en-IN" b="0" i="0" dirty="0">
                <a:solidFill>
                  <a:srgbClr val="D1D5DB"/>
                </a:solidFill>
                <a:effectLst/>
                <a:latin typeface="Söhne"/>
              </a:rPr>
              <a:t>Ayurveda and Spa Retreat </a:t>
            </a:r>
            <a:r>
              <a:rPr lang="en-IN" dirty="0">
                <a:solidFill>
                  <a:srgbClr val="D1D5DB"/>
                </a:solidFill>
                <a:latin typeface="Söhne"/>
              </a:rPr>
              <a:t>-</a:t>
            </a:r>
            <a:r>
              <a:rPr lang="en-IN" b="0" i="0" dirty="0">
                <a:solidFill>
                  <a:srgbClr val="D1D5DB"/>
                </a:solidFill>
                <a:effectLst/>
                <a:latin typeface="Söhne"/>
              </a:rPr>
              <a:t> Hyderabad</a:t>
            </a:r>
          </a:p>
        </p:txBody>
      </p:sp>
      <p:sp>
        <p:nvSpPr>
          <p:cNvPr id="14" name="Rectangle: Rounded Corners 13">
            <a:extLst>
              <a:ext uri="{FF2B5EF4-FFF2-40B4-BE49-F238E27FC236}">
                <a16:creationId xmlns:a16="http://schemas.microsoft.com/office/drawing/2014/main" id="{2C616485-DB80-1401-5D3A-2085DDDED2E5}"/>
              </a:ext>
            </a:extLst>
          </p:cNvPr>
          <p:cNvSpPr/>
          <p:nvPr/>
        </p:nvSpPr>
        <p:spPr>
          <a:xfrm>
            <a:off x="7185732" y="3216921"/>
            <a:ext cx="2066925" cy="447675"/>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Wellness Retreat  </a:t>
            </a:r>
          </a:p>
        </p:txBody>
      </p:sp>
      <p:sp>
        <p:nvSpPr>
          <p:cNvPr id="16" name="TextBox 15">
            <a:extLst>
              <a:ext uri="{FF2B5EF4-FFF2-40B4-BE49-F238E27FC236}">
                <a16:creationId xmlns:a16="http://schemas.microsoft.com/office/drawing/2014/main" id="{72129EE5-92D0-0AA1-2DB1-5839C499722C}"/>
              </a:ext>
            </a:extLst>
          </p:cNvPr>
          <p:cNvSpPr txBox="1"/>
          <p:nvPr/>
        </p:nvSpPr>
        <p:spPr>
          <a:xfrm>
            <a:off x="2962276" y="5510332"/>
            <a:ext cx="6105524" cy="1200329"/>
          </a:xfrm>
          <a:prstGeom prst="rect">
            <a:avLst/>
          </a:prstGeom>
          <a:noFill/>
        </p:spPr>
        <p:txBody>
          <a:bodyPr wrap="square">
            <a:spAutoFit/>
          </a:bodyPr>
          <a:lstStyle/>
          <a:p>
            <a:pPr marL="285750" indent="-285750" algn="l">
              <a:buFont typeface="Wingdings" panose="05000000000000000000" pitchFamily="2" charset="2"/>
              <a:buChar char="Ø"/>
            </a:pPr>
            <a:r>
              <a:rPr lang="en-IN" b="0" i="0" dirty="0">
                <a:solidFill>
                  <a:srgbClr val="D1D5DB"/>
                </a:solidFill>
                <a:effectLst/>
                <a:latin typeface="Söhne"/>
              </a:rPr>
              <a:t>Charminar Heritage Walk in Hyderabad</a:t>
            </a:r>
          </a:p>
          <a:p>
            <a:pPr marL="285750" indent="-285750" algn="l">
              <a:buFont typeface="Wingdings" panose="05000000000000000000" pitchFamily="2" charset="2"/>
              <a:buChar char="Ø"/>
            </a:pPr>
            <a:r>
              <a:rPr lang="en-IN" b="0" i="0" dirty="0">
                <a:solidFill>
                  <a:srgbClr val="D1D5DB"/>
                </a:solidFill>
                <a:effectLst/>
                <a:latin typeface="Söhne"/>
              </a:rPr>
              <a:t>Golkonda Fort Heritage Walk in Hyderabad</a:t>
            </a:r>
          </a:p>
          <a:p>
            <a:pPr marL="285750" indent="-285750" algn="l">
              <a:buFont typeface="Wingdings" panose="05000000000000000000" pitchFamily="2" charset="2"/>
              <a:buChar char="Ø"/>
            </a:pPr>
            <a:r>
              <a:rPr lang="en-IN" b="0" i="0" dirty="0">
                <a:solidFill>
                  <a:srgbClr val="D1D5DB"/>
                </a:solidFill>
                <a:effectLst/>
                <a:latin typeface="Söhne"/>
              </a:rPr>
              <a:t>Warangal Fort Heritage Walk in Warangal</a:t>
            </a:r>
          </a:p>
          <a:p>
            <a:pPr marL="285750" indent="-285750" algn="l">
              <a:buFont typeface="Wingdings" panose="05000000000000000000" pitchFamily="2" charset="2"/>
              <a:buChar char="Ø"/>
            </a:pPr>
            <a:r>
              <a:rPr lang="en-IN" b="0" i="0" dirty="0">
                <a:solidFill>
                  <a:srgbClr val="D1D5DB"/>
                </a:solidFill>
                <a:effectLst/>
                <a:latin typeface="Söhne"/>
              </a:rPr>
              <a:t>Khammam Fort Heritage Walk in Khammam</a:t>
            </a:r>
          </a:p>
        </p:txBody>
      </p:sp>
      <p:sp>
        <p:nvSpPr>
          <p:cNvPr id="19" name="Rectangle: Rounded Corners 18">
            <a:extLst>
              <a:ext uri="{FF2B5EF4-FFF2-40B4-BE49-F238E27FC236}">
                <a16:creationId xmlns:a16="http://schemas.microsoft.com/office/drawing/2014/main" id="{5B43D61E-8B77-0097-C974-40A49FA3BBFA}"/>
              </a:ext>
            </a:extLst>
          </p:cNvPr>
          <p:cNvSpPr/>
          <p:nvPr/>
        </p:nvSpPr>
        <p:spPr>
          <a:xfrm>
            <a:off x="4418719" y="4985222"/>
            <a:ext cx="2066925" cy="447675"/>
          </a:xfrm>
          <a:prstGeom prst="roundRect">
            <a:avLst/>
          </a:prstGeom>
          <a:solidFill>
            <a:srgbClr val="9A57C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Heritage Walk</a:t>
            </a:r>
          </a:p>
        </p:txBody>
      </p:sp>
    </p:spTree>
    <p:extLst>
      <p:ext uri="{BB962C8B-B14F-4D97-AF65-F5344CB8AC3E}">
        <p14:creationId xmlns:p14="http://schemas.microsoft.com/office/powerpoint/2010/main" val="12332356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4C39A6EC-C163-2963-9032-DCB001CDD33F}"/>
              </a:ext>
            </a:extLst>
          </p:cNvPr>
          <p:cNvSpPr/>
          <p:nvPr/>
        </p:nvSpPr>
        <p:spPr>
          <a:xfrm>
            <a:off x="550891" y="92303"/>
            <a:ext cx="10907486" cy="1104901"/>
          </a:xfrm>
          <a:prstGeom prst="hexagon">
            <a:avLst/>
          </a:prstGeom>
          <a:noFill/>
          <a:ln w="57150">
            <a:solidFill>
              <a:srgbClr val="9A57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Cultural  Festivals-Districts-Months</a:t>
            </a:r>
          </a:p>
        </p:txBody>
      </p:sp>
      <p:sp>
        <p:nvSpPr>
          <p:cNvPr id="3" name="TextBox 2">
            <a:extLst>
              <a:ext uri="{FF2B5EF4-FFF2-40B4-BE49-F238E27FC236}">
                <a16:creationId xmlns:a16="http://schemas.microsoft.com/office/drawing/2014/main" id="{4F0CD9D1-7084-51C3-79CD-FB672248BC95}"/>
              </a:ext>
            </a:extLst>
          </p:cNvPr>
          <p:cNvSpPr txBox="1"/>
          <p:nvPr/>
        </p:nvSpPr>
        <p:spPr>
          <a:xfrm>
            <a:off x="1056396" y="1495425"/>
            <a:ext cx="9896475" cy="5078313"/>
          </a:xfrm>
          <a:prstGeom prst="rect">
            <a:avLst/>
          </a:prstGeom>
          <a:noFill/>
        </p:spPr>
        <p:txBody>
          <a:bodyPr wrap="square" rtlCol="0">
            <a:spAutoFit/>
          </a:bodyPr>
          <a:lstStyle/>
          <a:p>
            <a:r>
              <a:rPr lang="en-IN" dirty="0">
                <a:solidFill>
                  <a:srgbClr val="C7099E"/>
                </a:solidFill>
              </a:rPr>
              <a:t>Bathukamma Festival- </a:t>
            </a:r>
            <a:r>
              <a:rPr lang="en-IN" dirty="0"/>
              <a:t>Telangana-</a:t>
            </a:r>
            <a:r>
              <a:rPr lang="en-IN" dirty="0">
                <a:solidFill>
                  <a:srgbClr val="C7099E"/>
                </a:solidFill>
              </a:rPr>
              <a:t> </a:t>
            </a:r>
            <a:r>
              <a:rPr lang="en-IN" dirty="0"/>
              <a:t>specifically Hyderabad and Warangal in July-August Month</a:t>
            </a:r>
          </a:p>
          <a:p>
            <a:endParaRPr lang="en-IN" dirty="0"/>
          </a:p>
          <a:p>
            <a:r>
              <a:rPr lang="en-IN" dirty="0">
                <a:solidFill>
                  <a:srgbClr val="C7099E"/>
                </a:solidFill>
              </a:rPr>
              <a:t>Sammaka Sarakka Jaathara-Tribal </a:t>
            </a:r>
            <a:r>
              <a:rPr lang="en-IN" dirty="0"/>
              <a:t>festival- February month-Warangal </a:t>
            </a:r>
          </a:p>
          <a:p>
            <a:endParaRPr lang="en-IN" dirty="0"/>
          </a:p>
          <a:p>
            <a:r>
              <a:rPr lang="en-IN" dirty="0">
                <a:solidFill>
                  <a:srgbClr val="C7099E"/>
                </a:solidFill>
              </a:rPr>
              <a:t>Peerla Pandunga</a:t>
            </a:r>
            <a:r>
              <a:rPr lang="en-IN" dirty="0"/>
              <a:t>-Secular festival in Muharram month</a:t>
            </a:r>
          </a:p>
          <a:p>
            <a:endParaRPr lang="en-IN" dirty="0"/>
          </a:p>
          <a:p>
            <a:r>
              <a:rPr lang="en-IN" dirty="0">
                <a:solidFill>
                  <a:srgbClr val="C7099E"/>
                </a:solidFill>
              </a:rPr>
              <a:t>Dandaadi-Gusaadi festival </a:t>
            </a:r>
            <a:r>
              <a:rPr lang="en-IN" dirty="0"/>
              <a:t>– Adivasis dance in Adilabad –October Month</a:t>
            </a:r>
          </a:p>
          <a:p>
            <a:endParaRPr lang="en-IN" dirty="0"/>
          </a:p>
          <a:p>
            <a:r>
              <a:rPr lang="en-IN" dirty="0">
                <a:solidFill>
                  <a:srgbClr val="C7099E"/>
                </a:solidFill>
              </a:rPr>
              <a:t>Bonalu  &amp; Kakatiya  festival </a:t>
            </a:r>
            <a:r>
              <a:rPr lang="en-IN" dirty="0"/>
              <a:t>-Warangal-July-August Month</a:t>
            </a:r>
          </a:p>
          <a:p>
            <a:endParaRPr lang="en-IN" dirty="0"/>
          </a:p>
          <a:p>
            <a:r>
              <a:rPr lang="en-IN" dirty="0">
                <a:solidFill>
                  <a:srgbClr val="C7099E"/>
                </a:solidFill>
              </a:rPr>
              <a:t>Bheemalpen festival-Gond </a:t>
            </a:r>
            <a:r>
              <a:rPr lang="en-IN" dirty="0"/>
              <a:t>tribe beat drums at kuntala falls in Adilabad</a:t>
            </a:r>
          </a:p>
          <a:p>
            <a:endParaRPr lang="en-IN" dirty="0"/>
          </a:p>
          <a:p>
            <a:r>
              <a:rPr lang="en-IN" b="0" i="0" dirty="0">
                <a:solidFill>
                  <a:srgbClr val="C7099E"/>
                </a:solidFill>
                <a:effectLst/>
                <a:latin typeface="Söhne"/>
              </a:rPr>
              <a:t>Deccan Festival </a:t>
            </a:r>
            <a:r>
              <a:rPr lang="en-IN" b="0" i="0" dirty="0">
                <a:solidFill>
                  <a:srgbClr val="D1D5DB"/>
                </a:solidFill>
                <a:effectLst/>
                <a:latin typeface="Söhne"/>
              </a:rPr>
              <a:t>– Hyderabad- February</a:t>
            </a:r>
            <a:endParaRPr lang="en-IN" dirty="0"/>
          </a:p>
          <a:p>
            <a:endParaRPr lang="en-IN" dirty="0"/>
          </a:p>
          <a:p>
            <a:endParaRPr lang="en-IN" dirty="0"/>
          </a:p>
          <a:p>
            <a:r>
              <a:rPr lang="en-IN" dirty="0">
                <a:solidFill>
                  <a:srgbClr val="FFFF00"/>
                </a:solidFill>
              </a:rPr>
              <a:t>World Tourism Day- </a:t>
            </a:r>
            <a:r>
              <a:rPr lang="en-IN" dirty="0"/>
              <a:t>a long day expo at HITEX EXHIBITION CENTRE- Hyderabad</a:t>
            </a:r>
          </a:p>
          <a:p>
            <a:r>
              <a:rPr lang="en-IN" dirty="0"/>
              <a:t> </a:t>
            </a:r>
          </a:p>
          <a:p>
            <a:endParaRPr lang="en-IN" dirty="0"/>
          </a:p>
        </p:txBody>
      </p:sp>
    </p:spTree>
    <p:extLst>
      <p:ext uri="{BB962C8B-B14F-4D97-AF65-F5344CB8AC3E}">
        <p14:creationId xmlns:p14="http://schemas.microsoft.com/office/powerpoint/2010/main" val="38693771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6F54B3B4-898F-12D0-A2CE-1B37FACD970C}"/>
              </a:ext>
            </a:extLst>
          </p:cNvPr>
          <p:cNvSpPr/>
          <p:nvPr/>
        </p:nvSpPr>
        <p:spPr>
          <a:xfrm>
            <a:off x="550891" y="92303"/>
            <a:ext cx="10907486" cy="1104901"/>
          </a:xfrm>
          <a:prstGeom prst="hexagon">
            <a:avLst/>
          </a:prstGeom>
          <a:noFill/>
          <a:ln w="57150">
            <a:solidFill>
              <a:srgbClr val="9A57C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Can Hyderabad emulate Dubai model of Tourism?? </a:t>
            </a:r>
          </a:p>
        </p:txBody>
      </p:sp>
      <p:sp>
        <p:nvSpPr>
          <p:cNvPr id="4" name="TextBox 3">
            <a:extLst>
              <a:ext uri="{FF2B5EF4-FFF2-40B4-BE49-F238E27FC236}">
                <a16:creationId xmlns:a16="http://schemas.microsoft.com/office/drawing/2014/main" id="{E91C8A8C-BC25-14DC-F83B-31381FC7CD22}"/>
              </a:ext>
            </a:extLst>
          </p:cNvPr>
          <p:cNvSpPr txBox="1"/>
          <p:nvPr/>
        </p:nvSpPr>
        <p:spPr>
          <a:xfrm>
            <a:off x="104776" y="1314450"/>
            <a:ext cx="12296774" cy="6186309"/>
          </a:xfrm>
          <a:prstGeom prst="rect">
            <a:avLst/>
          </a:prstGeom>
          <a:noFill/>
        </p:spPr>
        <p:txBody>
          <a:bodyPr wrap="square" rtlCol="0">
            <a:spAutoFit/>
          </a:bodyPr>
          <a:lstStyle/>
          <a:p>
            <a:endParaRPr lang="en-US" dirty="0">
              <a:solidFill>
                <a:srgbClr val="D1D5DB"/>
              </a:solidFill>
              <a:latin typeface="Söhne"/>
            </a:endParaRPr>
          </a:p>
          <a:p>
            <a:r>
              <a:rPr lang="en-US" b="0" i="0" dirty="0">
                <a:solidFill>
                  <a:srgbClr val="D1D5DB"/>
                </a:solidFill>
                <a:effectLst/>
                <a:latin typeface="Söhne"/>
              </a:rPr>
              <a:t>As Dubai has invested heavily in building world-class infrastructure, such as the Burj Khalifa and Palm Jumeirah, as well as creating unique attractions like indoor skiing and a massive shopping mall. </a:t>
            </a:r>
          </a:p>
          <a:p>
            <a:endParaRPr lang="en-US" dirty="0">
              <a:solidFill>
                <a:srgbClr val="D1D5DB"/>
              </a:solidFill>
              <a:latin typeface="Söhne"/>
            </a:endParaRPr>
          </a:p>
          <a:p>
            <a:r>
              <a:rPr lang="en-US" dirty="0">
                <a:solidFill>
                  <a:srgbClr val="FFC000"/>
                </a:solidFill>
                <a:latin typeface="Söhne"/>
              </a:rPr>
              <a:t>Hyderabad  is also strong in :</a:t>
            </a:r>
          </a:p>
          <a:p>
            <a:r>
              <a:rPr lang="en-US" dirty="0">
                <a:solidFill>
                  <a:srgbClr val="D1D5DB"/>
                </a:solidFill>
                <a:latin typeface="Söhne"/>
              </a:rPr>
              <a:t>            Historical monuments</a:t>
            </a:r>
          </a:p>
          <a:p>
            <a:r>
              <a:rPr lang="en-US" dirty="0">
                <a:solidFill>
                  <a:srgbClr val="D1D5DB"/>
                </a:solidFill>
                <a:latin typeface="Söhne"/>
              </a:rPr>
              <a:t>            Ramoji Film City</a:t>
            </a:r>
          </a:p>
          <a:p>
            <a:r>
              <a:rPr lang="en-US" dirty="0">
                <a:solidFill>
                  <a:srgbClr val="D1D5DB"/>
                </a:solidFill>
                <a:latin typeface="Söhne"/>
              </a:rPr>
              <a:t>            Cultural Festivals </a:t>
            </a:r>
          </a:p>
          <a:p>
            <a:r>
              <a:rPr lang="en-US" dirty="0">
                <a:solidFill>
                  <a:srgbClr val="D1D5DB"/>
                </a:solidFill>
                <a:latin typeface="Söhne"/>
              </a:rPr>
              <a:t>            Crafts - Bidri ,Banjara needles craft</a:t>
            </a:r>
          </a:p>
          <a:p>
            <a:r>
              <a:rPr lang="en-US" dirty="0">
                <a:solidFill>
                  <a:srgbClr val="D1D5DB"/>
                </a:solidFill>
                <a:latin typeface="Söhne"/>
              </a:rPr>
              <a:t>            Boating- HussainSagar, NizamSagar</a:t>
            </a:r>
          </a:p>
          <a:p>
            <a:r>
              <a:rPr lang="en-US" dirty="0">
                <a:solidFill>
                  <a:srgbClr val="D1D5DB"/>
                </a:solidFill>
                <a:latin typeface="Söhne"/>
              </a:rPr>
              <a:t>            River  Cruise-Hyderabad To Amaravthi</a:t>
            </a:r>
          </a:p>
          <a:p>
            <a:r>
              <a:rPr lang="en-US" dirty="0">
                <a:solidFill>
                  <a:srgbClr val="D1D5DB"/>
                </a:solidFill>
                <a:latin typeface="Söhne"/>
              </a:rPr>
              <a:t>            Tour Package –Hyderabad- Somasila- Siricilla road -river cruise</a:t>
            </a:r>
          </a:p>
          <a:p>
            <a:r>
              <a:rPr lang="en-US" dirty="0">
                <a:solidFill>
                  <a:srgbClr val="D1D5DB"/>
                </a:solidFill>
                <a:latin typeface="Söhne"/>
              </a:rPr>
              <a:t>                                       Hyderabad Heritage City –Museum Tour</a:t>
            </a:r>
          </a:p>
          <a:p>
            <a:r>
              <a:rPr lang="en-US" dirty="0">
                <a:solidFill>
                  <a:srgbClr val="D1D5DB"/>
                </a:solidFill>
                <a:latin typeface="Söhne"/>
              </a:rPr>
              <a:t>                                       Temple Tour</a:t>
            </a:r>
          </a:p>
          <a:p>
            <a:r>
              <a:rPr lang="en-US" b="0" i="0" dirty="0">
                <a:solidFill>
                  <a:srgbClr val="D1D5DB"/>
                </a:solidFill>
                <a:effectLst/>
                <a:latin typeface="Söhne"/>
              </a:rPr>
              <a:t>Dubai's strategic location, tax-free business environment,  and world-class infrastructure have made it a popular destination for business conferences and events, which in turn drives tourism.</a:t>
            </a:r>
          </a:p>
          <a:p>
            <a:endParaRPr lang="en-US" dirty="0">
              <a:solidFill>
                <a:srgbClr val="D1D5DB"/>
              </a:solidFill>
              <a:latin typeface="Söhne"/>
            </a:endParaRPr>
          </a:p>
          <a:p>
            <a:r>
              <a:rPr lang="en-US" dirty="0">
                <a:solidFill>
                  <a:srgbClr val="D1D5DB"/>
                </a:solidFill>
                <a:latin typeface="Söhne"/>
              </a:rPr>
              <a:t>Hyderabad can also follow the Dubai's Business marketing cum Tourist strategy with its uniqueness as foundation</a:t>
            </a:r>
          </a:p>
          <a:p>
            <a:r>
              <a:rPr lang="en-US" dirty="0">
                <a:solidFill>
                  <a:srgbClr val="D1D5DB"/>
                </a:solidFill>
                <a:latin typeface="Söhne"/>
              </a:rPr>
              <a:t>           </a:t>
            </a:r>
          </a:p>
          <a:p>
            <a:endParaRPr lang="en-US" dirty="0">
              <a:solidFill>
                <a:srgbClr val="D1D5DB"/>
              </a:solidFill>
              <a:latin typeface="Söhne"/>
            </a:endParaRPr>
          </a:p>
          <a:p>
            <a:endParaRPr lang="en-US" dirty="0">
              <a:solidFill>
                <a:srgbClr val="D1D5DB"/>
              </a:solidFill>
              <a:latin typeface="Söhne"/>
            </a:endParaRPr>
          </a:p>
          <a:p>
            <a:endParaRPr lang="en-IN" dirty="0"/>
          </a:p>
        </p:txBody>
      </p:sp>
    </p:spTree>
    <p:extLst>
      <p:ext uri="{BB962C8B-B14F-4D97-AF65-F5344CB8AC3E}">
        <p14:creationId xmlns:p14="http://schemas.microsoft.com/office/powerpoint/2010/main" val="35472363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xagon 1">
            <a:extLst>
              <a:ext uri="{FF2B5EF4-FFF2-40B4-BE49-F238E27FC236}">
                <a16:creationId xmlns:a16="http://schemas.microsoft.com/office/drawing/2014/main" id="{E81C7B44-CE2D-50AE-565D-3BBE5F97E071}"/>
              </a:ext>
            </a:extLst>
          </p:cNvPr>
          <p:cNvSpPr/>
          <p:nvPr/>
        </p:nvSpPr>
        <p:spPr>
          <a:xfrm>
            <a:off x="541560" y="129625"/>
            <a:ext cx="10907486" cy="1104901"/>
          </a:xfrm>
          <a:prstGeom prst="hexagon">
            <a:avLst/>
          </a:prstGeom>
          <a:noFill/>
          <a:ln w="5715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Recommended measures to develop tourism</a:t>
            </a:r>
          </a:p>
        </p:txBody>
      </p:sp>
      <p:sp>
        <p:nvSpPr>
          <p:cNvPr id="3" name="TextBox 2">
            <a:extLst>
              <a:ext uri="{FF2B5EF4-FFF2-40B4-BE49-F238E27FC236}">
                <a16:creationId xmlns:a16="http://schemas.microsoft.com/office/drawing/2014/main" id="{6CCD8E7D-ACEE-B026-613D-A8C0E3FF8974}"/>
              </a:ext>
            </a:extLst>
          </p:cNvPr>
          <p:cNvSpPr txBox="1"/>
          <p:nvPr/>
        </p:nvSpPr>
        <p:spPr>
          <a:xfrm>
            <a:off x="541560" y="1586203"/>
            <a:ext cx="10421909" cy="5355312"/>
          </a:xfrm>
          <a:prstGeom prst="rect">
            <a:avLst/>
          </a:prstGeom>
          <a:noFill/>
        </p:spPr>
        <p:txBody>
          <a:bodyPr wrap="square" rtlCol="0">
            <a:spAutoFit/>
          </a:bodyPr>
          <a:lstStyle/>
          <a:p>
            <a:r>
              <a:rPr lang="en-IN" b="0" i="0" dirty="0">
                <a:solidFill>
                  <a:schemeClr val="accent6"/>
                </a:solidFill>
                <a:effectLst/>
                <a:latin typeface="Söhne"/>
              </a:rPr>
              <a:t>Collaborate with private players</a:t>
            </a:r>
          </a:p>
          <a:p>
            <a:endParaRPr lang="en-IN" dirty="0">
              <a:solidFill>
                <a:srgbClr val="D1D5DB"/>
              </a:solidFill>
              <a:latin typeface="Söhne"/>
            </a:endParaRPr>
          </a:p>
          <a:p>
            <a:r>
              <a:rPr lang="en-IN" b="0" i="0" dirty="0">
                <a:solidFill>
                  <a:schemeClr val="accent6"/>
                </a:solidFill>
                <a:effectLst/>
                <a:latin typeface="Söhne"/>
              </a:rPr>
              <a:t>Develop MICE tourism: </a:t>
            </a:r>
            <a:r>
              <a:rPr lang="en-US" dirty="0">
                <a:solidFill>
                  <a:schemeClr val="accent6"/>
                </a:solidFill>
                <a:latin typeface="Söhne"/>
              </a:rPr>
              <a:t> </a:t>
            </a:r>
            <a:r>
              <a:rPr lang="en-US" dirty="0">
                <a:solidFill>
                  <a:srgbClr val="D1D5DB"/>
                </a:solidFill>
                <a:latin typeface="Söhne"/>
              </a:rPr>
              <a:t>Business meetings, Incentives, conferences, Exhibition</a:t>
            </a:r>
            <a:r>
              <a:rPr lang="en-IN" dirty="0">
                <a:solidFill>
                  <a:srgbClr val="D1D5DB"/>
                </a:solidFill>
                <a:latin typeface="Söhne"/>
              </a:rPr>
              <a:t>  by building Convention Centres and Exhibition hall</a:t>
            </a:r>
          </a:p>
          <a:p>
            <a:endParaRPr lang="en-IN" dirty="0">
              <a:solidFill>
                <a:srgbClr val="D1D5DB"/>
              </a:solidFill>
              <a:latin typeface="Söhne"/>
            </a:endParaRPr>
          </a:p>
          <a:p>
            <a:r>
              <a:rPr lang="en-IN" dirty="0">
                <a:solidFill>
                  <a:schemeClr val="accent6"/>
                </a:solidFill>
                <a:latin typeface="Söhne"/>
              </a:rPr>
              <a:t>Expand public Infrastructure: </a:t>
            </a:r>
            <a:r>
              <a:rPr lang="en-IN" dirty="0">
                <a:solidFill>
                  <a:srgbClr val="D1D5DB"/>
                </a:solidFill>
                <a:latin typeface="Söhne"/>
              </a:rPr>
              <a:t>As High footfall ratio will crowd over small infrastructure that may lead to less tourist visits because of congestion</a:t>
            </a:r>
          </a:p>
          <a:p>
            <a:endParaRPr lang="en-IN" dirty="0">
              <a:solidFill>
                <a:srgbClr val="D1D5DB"/>
              </a:solidFill>
              <a:latin typeface="Söhne"/>
            </a:endParaRPr>
          </a:p>
          <a:p>
            <a:r>
              <a:rPr lang="en-IN" dirty="0">
                <a:solidFill>
                  <a:schemeClr val="accent6"/>
                </a:solidFill>
                <a:latin typeface="Söhne"/>
              </a:rPr>
              <a:t>Palace Tour</a:t>
            </a:r>
            <a:r>
              <a:rPr lang="en-IN" dirty="0">
                <a:solidFill>
                  <a:srgbClr val="D1D5DB"/>
                </a:solidFill>
                <a:latin typeface="Söhne"/>
              </a:rPr>
              <a:t>: Ramoji film city model can be replicated to stay and enjoy the forts and palaces</a:t>
            </a:r>
          </a:p>
          <a:p>
            <a:endParaRPr lang="en-IN" dirty="0">
              <a:solidFill>
                <a:srgbClr val="D1D5DB"/>
              </a:solidFill>
              <a:latin typeface="Söhne"/>
            </a:endParaRPr>
          </a:p>
          <a:p>
            <a:r>
              <a:rPr lang="en-US" b="0" i="0" dirty="0">
                <a:solidFill>
                  <a:schemeClr val="accent6"/>
                </a:solidFill>
                <a:effectLst/>
                <a:latin typeface="Söhne"/>
              </a:rPr>
              <a:t>Develop eco-tourism: </a:t>
            </a:r>
            <a:r>
              <a:rPr lang="en-US" b="0" i="0" dirty="0">
                <a:solidFill>
                  <a:srgbClr val="D1D5DB"/>
                </a:solidFill>
                <a:effectLst/>
                <a:latin typeface="Söhne"/>
              </a:rPr>
              <a:t>Hyderabad has many natural attractions such as lakes, forests, and wildlife reserves. The government can develop eco-tourism by promoting these attractions and creating necessary infrastructure such as nature trails, campsites, and wildlife observation decks</a:t>
            </a:r>
            <a:endParaRPr lang="en-IN" b="0" i="0" dirty="0">
              <a:solidFill>
                <a:srgbClr val="D1D5DB"/>
              </a:solidFill>
              <a:effectLst/>
              <a:latin typeface="Söhne"/>
            </a:endParaRPr>
          </a:p>
          <a:p>
            <a:endParaRPr lang="en-IN" dirty="0">
              <a:solidFill>
                <a:srgbClr val="D1D5DB"/>
              </a:solidFill>
              <a:latin typeface="Söhne"/>
            </a:endParaRPr>
          </a:p>
          <a:p>
            <a:r>
              <a:rPr lang="en-IN" dirty="0">
                <a:solidFill>
                  <a:schemeClr val="accent6"/>
                </a:solidFill>
                <a:latin typeface="Söhne"/>
              </a:rPr>
              <a:t>Tourism Advertisement at International World Market </a:t>
            </a:r>
          </a:p>
          <a:p>
            <a:endParaRPr lang="en-IN" dirty="0">
              <a:solidFill>
                <a:schemeClr val="accent6"/>
              </a:solidFill>
              <a:latin typeface="Söhne"/>
            </a:endParaRPr>
          </a:p>
          <a:p>
            <a:r>
              <a:rPr lang="en-IN" dirty="0">
                <a:solidFill>
                  <a:schemeClr val="accent6"/>
                </a:solidFill>
                <a:latin typeface="Söhne"/>
              </a:rPr>
              <a:t>Promote Cultural events</a:t>
            </a:r>
            <a:r>
              <a:rPr lang="en-IN" dirty="0">
                <a:latin typeface="Söhne"/>
              </a:rPr>
              <a:t>: As domestic visitors are low  relative to foreigners , cultural events attract more domestic tourists</a:t>
            </a:r>
          </a:p>
          <a:p>
            <a:endParaRPr lang="en-IN" dirty="0"/>
          </a:p>
        </p:txBody>
      </p:sp>
    </p:spTree>
    <p:extLst>
      <p:ext uri="{BB962C8B-B14F-4D97-AF65-F5344CB8AC3E}">
        <p14:creationId xmlns:p14="http://schemas.microsoft.com/office/powerpoint/2010/main" val="1421768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Hexagon 14">
            <a:extLst>
              <a:ext uri="{FF2B5EF4-FFF2-40B4-BE49-F238E27FC236}">
                <a16:creationId xmlns:a16="http://schemas.microsoft.com/office/drawing/2014/main" id="{E89F1B6E-B311-9F5E-2879-96B292AF80E6}"/>
              </a:ext>
            </a:extLst>
          </p:cNvPr>
          <p:cNvSpPr/>
          <p:nvPr/>
        </p:nvSpPr>
        <p:spPr>
          <a:xfrm>
            <a:off x="513184" y="167951"/>
            <a:ext cx="10907486" cy="1104901"/>
          </a:xfrm>
          <a:prstGeom prst="hexagon">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Top 10  Domestic Visitors Districts-2016-2019</a:t>
            </a:r>
          </a:p>
        </p:txBody>
      </p:sp>
      <p:pic>
        <p:nvPicPr>
          <p:cNvPr id="17" name="Picture 16">
            <a:extLst>
              <a:ext uri="{FF2B5EF4-FFF2-40B4-BE49-F238E27FC236}">
                <a16:creationId xmlns:a16="http://schemas.microsoft.com/office/drawing/2014/main" id="{CD0877F9-16AB-91D3-3A45-8C2FF9EF453E}"/>
              </a:ext>
            </a:extLst>
          </p:cNvPr>
          <p:cNvPicPr>
            <a:picLocks noChangeAspect="1"/>
          </p:cNvPicPr>
          <p:nvPr/>
        </p:nvPicPr>
        <p:blipFill rotWithShape="1">
          <a:blip r:embed="rId2"/>
          <a:srcRect l="12474" t="26395" r="43827" b="31564"/>
          <a:stretch/>
        </p:blipFill>
        <p:spPr>
          <a:xfrm>
            <a:off x="325016" y="2202025"/>
            <a:ext cx="8846976" cy="4273419"/>
          </a:xfrm>
          <a:prstGeom prst="rect">
            <a:avLst/>
          </a:prstGeom>
        </p:spPr>
      </p:pic>
      <p:sp>
        <p:nvSpPr>
          <p:cNvPr id="21" name="Speech Bubble: Rectangle with Corners Rounded 20">
            <a:extLst>
              <a:ext uri="{FF2B5EF4-FFF2-40B4-BE49-F238E27FC236}">
                <a16:creationId xmlns:a16="http://schemas.microsoft.com/office/drawing/2014/main" id="{2E13732E-9AEC-808D-06F9-0C16D05C1884}"/>
              </a:ext>
            </a:extLst>
          </p:cNvPr>
          <p:cNvSpPr/>
          <p:nvPr/>
        </p:nvSpPr>
        <p:spPr>
          <a:xfrm>
            <a:off x="9367934" y="2024743"/>
            <a:ext cx="2433735" cy="1940768"/>
          </a:xfrm>
          <a:prstGeom prst="wedgeRoundRectCallout">
            <a:avLst>
              <a:gd name="adj1" fmla="val -20833"/>
              <a:gd name="adj2" fmla="val 62501"/>
              <a:gd name="adj3" fmla="val 16667"/>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 Hyderabad attracted</a:t>
            </a:r>
          </a:p>
          <a:p>
            <a:pPr algn="ctr"/>
            <a:r>
              <a:rPr lang="en-IN" dirty="0"/>
              <a:t>Visitors twice the rest of the city</a:t>
            </a:r>
          </a:p>
        </p:txBody>
      </p:sp>
      <p:sp>
        <p:nvSpPr>
          <p:cNvPr id="23" name="Speech Bubble: Rectangle with Corners Rounded 22">
            <a:extLst>
              <a:ext uri="{FF2B5EF4-FFF2-40B4-BE49-F238E27FC236}">
                <a16:creationId xmlns:a16="http://schemas.microsoft.com/office/drawing/2014/main" id="{CA107BE1-D19D-601A-E269-4BB77FA3DE41}"/>
              </a:ext>
            </a:extLst>
          </p:cNvPr>
          <p:cNvSpPr/>
          <p:nvPr/>
        </p:nvSpPr>
        <p:spPr>
          <a:xfrm>
            <a:off x="9367934" y="4422710"/>
            <a:ext cx="2433735" cy="2052734"/>
          </a:xfrm>
          <a:prstGeom prst="wedgeRoundRectCallout">
            <a:avLst/>
          </a:pr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Jagital just attracted less than 2 % of visitors of Hyderabad </a:t>
            </a:r>
          </a:p>
          <a:p>
            <a:pPr algn="ctr"/>
            <a:r>
              <a:rPr lang="en-IN" dirty="0"/>
              <a:t>But it is high in annual growth rate of domestic tourist than </a:t>
            </a:r>
            <a:r>
              <a:rPr lang="en-IN" dirty="0" err="1"/>
              <a:t>hyderabad</a:t>
            </a:r>
            <a:r>
              <a:rPr lang="en-IN" dirty="0"/>
              <a:t> </a:t>
            </a:r>
          </a:p>
        </p:txBody>
      </p:sp>
    </p:spTree>
    <p:extLst>
      <p:ext uri="{BB962C8B-B14F-4D97-AF65-F5344CB8AC3E}">
        <p14:creationId xmlns:p14="http://schemas.microsoft.com/office/powerpoint/2010/main" val="3379722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Hexagon 5">
            <a:extLst>
              <a:ext uri="{FF2B5EF4-FFF2-40B4-BE49-F238E27FC236}">
                <a16:creationId xmlns:a16="http://schemas.microsoft.com/office/drawing/2014/main" id="{70C6B923-5BC7-E98A-7A1A-D419422336D5}"/>
              </a:ext>
            </a:extLst>
          </p:cNvPr>
          <p:cNvSpPr/>
          <p:nvPr/>
        </p:nvSpPr>
        <p:spPr>
          <a:xfrm>
            <a:off x="354564" y="65315"/>
            <a:ext cx="10907486" cy="1104901"/>
          </a:xfrm>
          <a:prstGeom prst="hexagon">
            <a:avLst/>
          </a:prstGeom>
          <a:noFill/>
          <a:ln w="571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Bottom 3 Districts-CAGR(2016-2019)</a:t>
            </a:r>
          </a:p>
        </p:txBody>
      </p:sp>
      <p:pic>
        <p:nvPicPr>
          <p:cNvPr id="12" name="Picture 11">
            <a:extLst>
              <a:ext uri="{FF2B5EF4-FFF2-40B4-BE49-F238E27FC236}">
                <a16:creationId xmlns:a16="http://schemas.microsoft.com/office/drawing/2014/main" id="{A638C4B3-6470-AD2B-232D-E52535750056}"/>
              </a:ext>
            </a:extLst>
          </p:cNvPr>
          <p:cNvPicPr>
            <a:picLocks noChangeAspect="1"/>
          </p:cNvPicPr>
          <p:nvPr/>
        </p:nvPicPr>
        <p:blipFill rotWithShape="1">
          <a:blip r:embed="rId2"/>
          <a:srcRect l="18598" t="33333" r="45357" b="25714"/>
          <a:stretch/>
        </p:blipFill>
        <p:spPr>
          <a:xfrm>
            <a:off x="5489899" y="1333597"/>
            <a:ext cx="5772151" cy="3433665"/>
          </a:xfrm>
          <a:prstGeom prst="rect">
            <a:avLst/>
          </a:prstGeom>
        </p:spPr>
      </p:pic>
      <p:pic>
        <p:nvPicPr>
          <p:cNvPr id="15" name="Picture 14">
            <a:extLst>
              <a:ext uri="{FF2B5EF4-FFF2-40B4-BE49-F238E27FC236}">
                <a16:creationId xmlns:a16="http://schemas.microsoft.com/office/drawing/2014/main" id="{E46A6267-BFE5-A8DC-0A82-AAB6EC9E9954}"/>
              </a:ext>
            </a:extLst>
          </p:cNvPr>
          <p:cNvPicPr>
            <a:picLocks noChangeAspect="1"/>
          </p:cNvPicPr>
          <p:nvPr/>
        </p:nvPicPr>
        <p:blipFill>
          <a:blip r:embed="rId3">
            <a:extLst>
              <a:ext uri="{28A0092B-C50C-407E-A947-70E740481C1C}">
                <a14:useLocalDpi xmlns:a14="http://schemas.microsoft.com/office/drawing/2010/main" val="0"/>
              </a:ext>
            </a:extLst>
          </a:blip>
          <a:srcRect l="57324" t="10102" r="2832" b="12445"/>
          <a:stretch>
            <a:fillRect/>
          </a:stretch>
        </p:blipFill>
        <p:spPr>
          <a:xfrm>
            <a:off x="427751" y="1657447"/>
            <a:ext cx="3886197" cy="5038725"/>
          </a:xfrm>
          <a:custGeom>
            <a:avLst/>
            <a:gdLst>
              <a:gd name="connsiteX0" fmla="*/ 2452686 w 3886197"/>
              <a:gd name="connsiteY0" fmla="*/ 3867149 h 5038725"/>
              <a:gd name="connsiteX1" fmla="*/ 2914649 w 3886197"/>
              <a:gd name="connsiteY1" fmla="*/ 4452937 h 5038725"/>
              <a:gd name="connsiteX2" fmla="*/ 2452686 w 3886197"/>
              <a:gd name="connsiteY2" fmla="*/ 5038725 h 5038725"/>
              <a:gd name="connsiteX3" fmla="*/ 1990723 w 3886197"/>
              <a:gd name="connsiteY3" fmla="*/ 4452937 h 5038725"/>
              <a:gd name="connsiteX4" fmla="*/ 2452686 w 3886197"/>
              <a:gd name="connsiteY4" fmla="*/ 3867149 h 5038725"/>
              <a:gd name="connsiteX5" fmla="*/ 461963 w 3886197"/>
              <a:gd name="connsiteY5" fmla="*/ 3800475 h 5038725"/>
              <a:gd name="connsiteX6" fmla="*/ 923926 w 3886197"/>
              <a:gd name="connsiteY6" fmla="*/ 4386263 h 5038725"/>
              <a:gd name="connsiteX7" fmla="*/ 461963 w 3886197"/>
              <a:gd name="connsiteY7" fmla="*/ 4972051 h 5038725"/>
              <a:gd name="connsiteX8" fmla="*/ 0 w 3886197"/>
              <a:gd name="connsiteY8" fmla="*/ 4386263 h 5038725"/>
              <a:gd name="connsiteX9" fmla="*/ 461963 w 3886197"/>
              <a:gd name="connsiteY9" fmla="*/ 3800475 h 5038725"/>
              <a:gd name="connsiteX10" fmla="*/ 3305856 w 3886197"/>
              <a:gd name="connsiteY10" fmla="*/ 1276350 h 5038725"/>
              <a:gd name="connsiteX11" fmla="*/ 3542609 w 3886197"/>
              <a:gd name="connsiteY11" fmla="*/ 1276350 h 5038725"/>
              <a:gd name="connsiteX12" fmla="*/ 3838570 w 3886197"/>
              <a:gd name="connsiteY12" fmla="*/ 1572311 h 5038725"/>
              <a:gd name="connsiteX13" fmla="*/ 3838570 w 3886197"/>
              <a:gd name="connsiteY13" fmla="*/ 4676089 h 5038725"/>
              <a:gd name="connsiteX14" fmla="*/ 3542609 w 3886197"/>
              <a:gd name="connsiteY14" fmla="*/ 4972050 h 5038725"/>
              <a:gd name="connsiteX15" fmla="*/ 3305856 w 3886197"/>
              <a:gd name="connsiteY15" fmla="*/ 4972050 h 5038725"/>
              <a:gd name="connsiteX16" fmla="*/ 3009895 w 3886197"/>
              <a:gd name="connsiteY16" fmla="*/ 4676089 h 5038725"/>
              <a:gd name="connsiteX17" fmla="*/ 3009895 w 3886197"/>
              <a:gd name="connsiteY17" fmla="*/ 1572311 h 5038725"/>
              <a:gd name="connsiteX18" fmla="*/ 3305856 w 3886197"/>
              <a:gd name="connsiteY18" fmla="*/ 1276350 h 5038725"/>
              <a:gd name="connsiteX19" fmla="*/ 1332147 w 3886197"/>
              <a:gd name="connsiteY19" fmla="*/ 1257300 h 5038725"/>
              <a:gd name="connsiteX20" fmla="*/ 1582505 w 3886197"/>
              <a:gd name="connsiteY20" fmla="*/ 1257300 h 5038725"/>
              <a:gd name="connsiteX21" fmla="*/ 1895476 w 3886197"/>
              <a:gd name="connsiteY21" fmla="*/ 1570271 h 5038725"/>
              <a:gd name="connsiteX22" fmla="*/ 1895476 w 3886197"/>
              <a:gd name="connsiteY22" fmla="*/ 4640029 h 5038725"/>
              <a:gd name="connsiteX23" fmla="*/ 1582505 w 3886197"/>
              <a:gd name="connsiteY23" fmla="*/ 4953000 h 5038725"/>
              <a:gd name="connsiteX24" fmla="*/ 1332147 w 3886197"/>
              <a:gd name="connsiteY24" fmla="*/ 4953000 h 5038725"/>
              <a:gd name="connsiteX25" fmla="*/ 1019176 w 3886197"/>
              <a:gd name="connsiteY25" fmla="*/ 4640029 h 5038725"/>
              <a:gd name="connsiteX26" fmla="*/ 1019176 w 3886197"/>
              <a:gd name="connsiteY26" fmla="*/ 1570271 h 5038725"/>
              <a:gd name="connsiteX27" fmla="*/ 1332147 w 3886197"/>
              <a:gd name="connsiteY27" fmla="*/ 1257300 h 5038725"/>
              <a:gd name="connsiteX28" fmla="*/ 2286685 w 3886197"/>
              <a:gd name="connsiteY28" fmla="*/ 66676 h 5038725"/>
              <a:gd name="connsiteX29" fmla="*/ 2523438 w 3886197"/>
              <a:gd name="connsiteY29" fmla="*/ 66676 h 5038725"/>
              <a:gd name="connsiteX30" fmla="*/ 2819399 w 3886197"/>
              <a:gd name="connsiteY30" fmla="*/ 362637 h 5038725"/>
              <a:gd name="connsiteX31" fmla="*/ 2819399 w 3886197"/>
              <a:gd name="connsiteY31" fmla="*/ 3466414 h 5038725"/>
              <a:gd name="connsiteX32" fmla="*/ 2523438 w 3886197"/>
              <a:gd name="connsiteY32" fmla="*/ 3762375 h 5038725"/>
              <a:gd name="connsiteX33" fmla="*/ 2286685 w 3886197"/>
              <a:gd name="connsiteY33" fmla="*/ 3762375 h 5038725"/>
              <a:gd name="connsiteX34" fmla="*/ 1990724 w 3886197"/>
              <a:gd name="connsiteY34" fmla="*/ 3466414 h 5038725"/>
              <a:gd name="connsiteX35" fmla="*/ 1990724 w 3886197"/>
              <a:gd name="connsiteY35" fmla="*/ 362637 h 5038725"/>
              <a:gd name="connsiteX36" fmla="*/ 2286685 w 3886197"/>
              <a:gd name="connsiteY36" fmla="*/ 66676 h 5038725"/>
              <a:gd name="connsiteX37" fmla="*/ 343587 w 3886197"/>
              <a:gd name="connsiteY37" fmla="*/ 1 h 5038725"/>
              <a:gd name="connsiteX38" fmla="*/ 580340 w 3886197"/>
              <a:gd name="connsiteY38" fmla="*/ 1 h 5038725"/>
              <a:gd name="connsiteX39" fmla="*/ 876301 w 3886197"/>
              <a:gd name="connsiteY39" fmla="*/ 295962 h 5038725"/>
              <a:gd name="connsiteX40" fmla="*/ 876301 w 3886197"/>
              <a:gd name="connsiteY40" fmla="*/ 3399739 h 5038725"/>
              <a:gd name="connsiteX41" fmla="*/ 580340 w 3886197"/>
              <a:gd name="connsiteY41" fmla="*/ 3695700 h 5038725"/>
              <a:gd name="connsiteX42" fmla="*/ 343587 w 3886197"/>
              <a:gd name="connsiteY42" fmla="*/ 3695700 h 5038725"/>
              <a:gd name="connsiteX43" fmla="*/ 47626 w 3886197"/>
              <a:gd name="connsiteY43" fmla="*/ 3399739 h 5038725"/>
              <a:gd name="connsiteX44" fmla="*/ 47626 w 3886197"/>
              <a:gd name="connsiteY44" fmla="*/ 295962 h 5038725"/>
              <a:gd name="connsiteX45" fmla="*/ 343587 w 3886197"/>
              <a:gd name="connsiteY45" fmla="*/ 1 h 5038725"/>
              <a:gd name="connsiteX46" fmla="*/ 3424234 w 3886197"/>
              <a:gd name="connsiteY46" fmla="*/ 0 h 5038725"/>
              <a:gd name="connsiteX47" fmla="*/ 3886197 w 3886197"/>
              <a:gd name="connsiteY47" fmla="*/ 585787 h 5038725"/>
              <a:gd name="connsiteX48" fmla="*/ 3424234 w 3886197"/>
              <a:gd name="connsiteY48" fmla="*/ 1171575 h 5038725"/>
              <a:gd name="connsiteX49" fmla="*/ 2962271 w 3886197"/>
              <a:gd name="connsiteY49" fmla="*/ 585787 h 5038725"/>
              <a:gd name="connsiteX50" fmla="*/ 3424234 w 3886197"/>
              <a:gd name="connsiteY50" fmla="*/ 0 h 5038725"/>
              <a:gd name="connsiteX51" fmla="*/ 1433513 w 3886197"/>
              <a:gd name="connsiteY51" fmla="*/ 0 h 5038725"/>
              <a:gd name="connsiteX52" fmla="*/ 1895476 w 3886197"/>
              <a:gd name="connsiteY52" fmla="*/ 585788 h 5038725"/>
              <a:gd name="connsiteX53" fmla="*/ 1433513 w 3886197"/>
              <a:gd name="connsiteY53" fmla="*/ 1171576 h 5038725"/>
              <a:gd name="connsiteX54" fmla="*/ 971550 w 3886197"/>
              <a:gd name="connsiteY54" fmla="*/ 585788 h 5038725"/>
              <a:gd name="connsiteX55" fmla="*/ 1433513 w 3886197"/>
              <a:gd name="connsiteY55" fmla="*/ 0 h 5038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3886197" h="5038725">
                <a:moveTo>
                  <a:pt x="2452686" y="3867149"/>
                </a:moveTo>
                <a:cubicBezTo>
                  <a:pt x="2707821" y="3867149"/>
                  <a:pt x="2914649" y="4129415"/>
                  <a:pt x="2914649" y="4452937"/>
                </a:cubicBezTo>
                <a:cubicBezTo>
                  <a:pt x="2914649" y="4776459"/>
                  <a:pt x="2707821" y="5038725"/>
                  <a:pt x="2452686" y="5038725"/>
                </a:cubicBezTo>
                <a:cubicBezTo>
                  <a:pt x="2197551" y="5038725"/>
                  <a:pt x="1990723" y="4776459"/>
                  <a:pt x="1990723" y="4452937"/>
                </a:cubicBezTo>
                <a:cubicBezTo>
                  <a:pt x="1990723" y="4129415"/>
                  <a:pt x="2197551" y="3867149"/>
                  <a:pt x="2452686" y="3867149"/>
                </a:cubicBezTo>
                <a:close/>
                <a:moveTo>
                  <a:pt x="461963" y="3800475"/>
                </a:moveTo>
                <a:cubicBezTo>
                  <a:pt x="717098" y="3800475"/>
                  <a:pt x="923926" y="4062741"/>
                  <a:pt x="923926" y="4386263"/>
                </a:cubicBezTo>
                <a:cubicBezTo>
                  <a:pt x="923926" y="4709785"/>
                  <a:pt x="717098" y="4972051"/>
                  <a:pt x="461963" y="4972051"/>
                </a:cubicBezTo>
                <a:cubicBezTo>
                  <a:pt x="206828" y="4972051"/>
                  <a:pt x="0" y="4709785"/>
                  <a:pt x="0" y="4386263"/>
                </a:cubicBezTo>
                <a:cubicBezTo>
                  <a:pt x="0" y="4062741"/>
                  <a:pt x="206828" y="3800475"/>
                  <a:pt x="461963" y="3800475"/>
                </a:cubicBezTo>
                <a:close/>
                <a:moveTo>
                  <a:pt x="3305856" y="1276350"/>
                </a:moveTo>
                <a:lnTo>
                  <a:pt x="3542609" y="1276350"/>
                </a:lnTo>
                <a:cubicBezTo>
                  <a:pt x="3706064" y="1276350"/>
                  <a:pt x="3838570" y="1408856"/>
                  <a:pt x="3838570" y="1572311"/>
                </a:cubicBezTo>
                <a:lnTo>
                  <a:pt x="3838570" y="4676089"/>
                </a:lnTo>
                <a:cubicBezTo>
                  <a:pt x="3838570" y="4839544"/>
                  <a:pt x="3706064" y="4972050"/>
                  <a:pt x="3542609" y="4972050"/>
                </a:cubicBezTo>
                <a:lnTo>
                  <a:pt x="3305856" y="4972050"/>
                </a:lnTo>
                <a:cubicBezTo>
                  <a:pt x="3142401" y="4972050"/>
                  <a:pt x="3009895" y="4839544"/>
                  <a:pt x="3009895" y="4676089"/>
                </a:cubicBezTo>
                <a:lnTo>
                  <a:pt x="3009895" y="1572311"/>
                </a:lnTo>
                <a:cubicBezTo>
                  <a:pt x="3009895" y="1408856"/>
                  <a:pt x="3142401" y="1276350"/>
                  <a:pt x="3305856" y="1276350"/>
                </a:cubicBezTo>
                <a:close/>
                <a:moveTo>
                  <a:pt x="1332147" y="1257300"/>
                </a:moveTo>
                <a:lnTo>
                  <a:pt x="1582505" y="1257300"/>
                </a:lnTo>
                <a:cubicBezTo>
                  <a:pt x="1755354" y="1257300"/>
                  <a:pt x="1895476" y="1397422"/>
                  <a:pt x="1895476" y="1570271"/>
                </a:cubicBezTo>
                <a:lnTo>
                  <a:pt x="1895476" y="4640029"/>
                </a:lnTo>
                <a:cubicBezTo>
                  <a:pt x="1895476" y="4812878"/>
                  <a:pt x="1755354" y="4953000"/>
                  <a:pt x="1582505" y="4953000"/>
                </a:cubicBezTo>
                <a:lnTo>
                  <a:pt x="1332147" y="4953000"/>
                </a:lnTo>
                <a:cubicBezTo>
                  <a:pt x="1159298" y="4953000"/>
                  <a:pt x="1019176" y="4812878"/>
                  <a:pt x="1019176" y="4640029"/>
                </a:cubicBezTo>
                <a:lnTo>
                  <a:pt x="1019176" y="1570271"/>
                </a:lnTo>
                <a:cubicBezTo>
                  <a:pt x="1019176" y="1397422"/>
                  <a:pt x="1159298" y="1257300"/>
                  <a:pt x="1332147" y="1257300"/>
                </a:cubicBezTo>
                <a:close/>
                <a:moveTo>
                  <a:pt x="2286685" y="66676"/>
                </a:moveTo>
                <a:lnTo>
                  <a:pt x="2523438" y="66676"/>
                </a:lnTo>
                <a:cubicBezTo>
                  <a:pt x="2686893" y="66676"/>
                  <a:pt x="2819399" y="199181"/>
                  <a:pt x="2819399" y="362637"/>
                </a:cubicBezTo>
                <a:lnTo>
                  <a:pt x="2819399" y="3466414"/>
                </a:lnTo>
                <a:cubicBezTo>
                  <a:pt x="2819399" y="3629869"/>
                  <a:pt x="2686893" y="3762375"/>
                  <a:pt x="2523438" y="3762375"/>
                </a:cubicBezTo>
                <a:lnTo>
                  <a:pt x="2286685" y="3762375"/>
                </a:lnTo>
                <a:cubicBezTo>
                  <a:pt x="2123230" y="3762375"/>
                  <a:pt x="1990724" y="3629869"/>
                  <a:pt x="1990724" y="3466414"/>
                </a:cubicBezTo>
                <a:lnTo>
                  <a:pt x="1990724" y="362637"/>
                </a:lnTo>
                <a:cubicBezTo>
                  <a:pt x="1990724" y="199181"/>
                  <a:pt x="2123230" y="66676"/>
                  <a:pt x="2286685" y="66676"/>
                </a:cubicBezTo>
                <a:close/>
                <a:moveTo>
                  <a:pt x="343587" y="1"/>
                </a:moveTo>
                <a:lnTo>
                  <a:pt x="580340" y="1"/>
                </a:lnTo>
                <a:cubicBezTo>
                  <a:pt x="743795" y="1"/>
                  <a:pt x="876301" y="132506"/>
                  <a:pt x="876301" y="295962"/>
                </a:cubicBezTo>
                <a:lnTo>
                  <a:pt x="876301" y="3399739"/>
                </a:lnTo>
                <a:cubicBezTo>
                  <a:pt x="876301" y="3563194"/>
                  <a:pt x="743795" y="3695700"/>
                  <a:pt x="580340" y="3695700"/>
                </a:cubicBezTo>
                <a:lnTo>
                  <a:pt x="343587" y="3695700"/>
                </a:lnTo>
                <a:cubicBezTo>
                  <a:pt x="180132" y="3695700"/>
                  <a:pt x="47626" y="3563194"/>
                  <a:pt x="47626" y="3399739"/>
                </a:cubicBezTo>
                <a:lnTo>
                  <a:pt x="47626" y="295962"/>
                </a:lnTo>
                <a:cubicBezTo>
                  <a:pt x="47626" y="132506"/>
                  <a:pt x="180132" y="1"/>
                  <a:pt x="343587" y="1"/>
                </a:cubicBezTo>
                <a:close/>
                <a:moveTo>
                  <a:pt x="3424234" y="0"/>
                </a:moveTo>
                <a:cubicBezTo>
                  <a:pt x="3679369" y="0"/>
                  <a:pt x="3886197" y="262266"/>
                  <a:pt x="3886197" y="585787"/>
                </a:cubicBezTo>
                <a:cubicBezTo>
                  <a:pt x="3886197" y="909309"/>
                  <a:pt x="3679369" y="1171575"/>
                  <a:pt x="3424234" y="1171575"/>
                </a:cubicBezTo>
                <a:cubicBezTo>
                  <a:pt x="3169099" y="1171575"/>
                  <a:pt x="2962271" y="909309"/>
                  <a:pt x="2962271" y="585787"/>
                </a:cubicBezTo>
                <a:cubicBezTo>
                  <a:pt x="2962271" y="262266"/>
                  <a:pt x="3169099" y="0"/>
                  <a:pt x="3424234" y="0"/>
                </a:cubicBezTo>
                <a:close/>
                <a:moveTo>
                  <a:pt x="1433513" y="0"/>
                </a:moveTo>
                <a:cubicBezTo>
                  <a:pt x="1688648" y="0"/>
                  <a:pt x="1895476" y="262266"/>
                  <a:pt x="1895476" y="585788"/>
                </a:cubicBezTo>
                <a:cubicBezTo>
                  <a:pt x="1895476" y="909310"/>
                  <a:pt x="1688648" y="1171576"/>
                  <a:pt x="1433513" y="1171576"/>
                </a:cubicBezTo>
                <a:cubicBezTo>
                  <a:pt x="1178378" y="1171576"/>
                  <a:pt x="971550" y="909310"/>
                  <a:pt x="971550" y="585788"/>
                </a:cubicBezTo>
                <a:cubicBezTo>
                  <a:pt x="971550" y="262266"/>
                  <a:pt x="1178378" y="0"/>
                  <a:pt x="1433513" y="0"/>
                </a:cubicBezTo>
                <a:close/>
              </a:path>
            </a:pathLst>
          </a:custGeom>
        </p:spPr>
      </p:pic>
      <p:sp>
        <p:nvSpPr>
          <p:cNvPr id="17" name="Rectangle: Rounded Corners 16">
            <a:extLst>
              <a:ext uri="{FF2B5EF4-FFF2-40B4-BE49-F238E27FC236}">
                <a16:creationId xmlns:a16="http://schemas.microsoft.com/office/drawing/2014/main" id="{7DDBB228-190B-84D0-2F33-C5DD718445AF}"/>
              </a:ext>
            </a:extLst>
          </p:cNvPr>
          <p:cNvSpPr/>
          <p:nvPr/>
        </p:nvSpPr>
        <p:spPr>
          <a:xfrm>
            <a:off x="4648200" y="5353050"/>
            <a:ext cx="6905625" cy="1276350"/>
          </a:xfrm>
          <a:prstGeom prst="round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Ø"/>
            </a:pPr>
            <a:r>
              <a:rPr lang="en-IN" dirty="0">
                <a:solidFill>
                  <a:schemeClr val="bg1"/>
                </a:solidFill>
                <a:latin typeface="Bahnschrift SemiBold SemiConden" panose="020B0502040204020203" pitchFamily="34" charset="0"/>
              </a:rPr>
              <a:t>Warangal(urban) should do some creative infrastructure for tourist.</a:t>
            </a:r>
          </a:p>
          <a:p>
            <a:pPr marL="285750" indent="-285750" algn="ctr">
              <a:buFont typeface="Wingdings" panose="05000000000000000000" pitchFamily="2" charset="2"/>
              <a:buChar char="Ø"/>
            </a:pPr>
            <a:r>
              <a:rPr lang="en-IN" dirty="0">
                <a:solidFill>
                  <a:schemeClr val="bg1"/>
                </a:solidFill>
                <a:latin typeface="Bahnschrift SemiBold SemiConden" panose="020B0502040204020203" pitchFamily="34" charset="0"/>
              </a:rPr>
              <a:t>River Rafting in Manair River can attract more people especially foreigners to Karimnagar</a:t>
            </a:r>
          </a:p>
          <a:p>
            <a:pPr algn="ctr"/>
            <a:endParaRPr lang="en-IN" dirty="0">
              <a:solidFill>
                <a:schemeClr val="bg1"/>
              </a:solidFill>
            </a:endParaRPr>
          </a:p>
        </p:txBody>
      </p:sp>
    </p:spTree>
    <p:extLst>
      <p:ext uri="{BB962C8B-B14F-4D97-AF65-F5344CB8AC3E}">
        <p14:creationId xmlns:p14="http://schemas.microsoft.com/office/powerpoint/2010/main" val="1091398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6D4324D-ABB6-2F97-10AD-8B035BB7C54F}"/>
              </a:ext>
            </a:extLst>
          </p:cNvPr>
          <p:cNvPicPr>
            <a:picLocks noChangeAspect="1"/>
          </p:cNvPicPr>
          <p:nvPr/>
        </p:nvPicPr>
        <p:blipFill rotWithShape="1">
          <a:blip r:embed="rId2"/>
          <a:srcRect l="19592" t="38367" r="50000" b="28163"/>
          <a:stretch/>
        </p:blipFill>
        <p:spPr>
          <a:xfrm>
            <a:off x="6475978" y="1510003"/>
            <a:ext cx="5533104" cy="3685593"/>
          </a:xfrm>
          <a:prstGeom prst="rect">
            <a:avLst/>
          </a:prstGeom>
        </p:spPr>
      </p:pic>
      <p:sp>
        <p:nvSpPr>
          <p:cNvPr id="4" name="Hexagon 3">
            <a:extLst>
              <a:ext uri="{FF2B5EF4-FFF2-40B4-BE49-F238E27FC236}">
                <a16:creationId xmlns:a16="http://schemas.microsoft.com/office/drawing/2014/main" id="{F3EA394A-B2DC-3835-351A-312EB2569C69}"/>
              </a:ext>
            </a:extLst>
          </p:cNvPr>
          <p:cNvSpPr/>
          <p:nvPr/>
        </p:nvSpPr>
        <p:spPr>
          <a:xfrm>
            <a:off x="354564" y="65315"/>
            <a:ext cx="10907486" cy="1104901"/>
          </a:xfrm>
          <a:prstGeom prst="hexagon">
            <a:avLst/>
          </a:prstGeom>
          <a:noFill/>
          <a:ln w="57150">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Top 3 Districts-CAGR(2016-2019)</a:t>
            </a:r>
          </a:p>
        </p:txBody>
      </p:sp>
      <p:pic>
        <p:nvPicPr>
          <p:cNvPr id="10" name="Picture 9">
            <a:extLst>
              <a:ext uri="{FF2B5EF4-FFF2-40B4-BE49-F238E27FC236}">
                <a16:creationId xmlns:a16="http://schemas.microsoft.com/office/drawing/2014/main" id="{14F94387-9B14-6E83-F844-D4023291A981}"/>
              </a:ext>
            </a:extLst>
          </p:cNvPr>
          <p:cNvPicPr>
            <a:picLocks noChangeAspect="1"/>
          </p:cNvPicPr>
          <p:nvPr/>
        </p:nvPicPr>
        <p:blipFill>
          <a:blip r:embed="rId3">
            <a:extLst>
              <a:ext uri="{28A0092B-C50C-407E-A947-70E740481C1C}">
                <a14:useLocalDpi xmlns:a14="http://schemas.microsoft.com/office/drawing/2010/main" val="0"/>
              </a:ext>
            </a:extLst>
          </a:blip>
          <a:srcRect l="7905" t="7857" r="7905" b="7857"/>
          <a:stretch>
            <a:fillRect/>
          </a:stretch>
        </p:blipFill>
        <p:spPr>
          <a:xfrm>
            <a:off x="598131" y="1929103"/>
            <a:ext cx="5210176" cy="4133850"/>
          </a:xfrm>
          <a:custGeom>
            <a:avLst/>
            <a:gdLst>
              <a:gd name="connsiteX0" fmla="*/ 3584070 w 5210176"/>
              <a:gd name="connsiteY0" fmla="*/ 1 h 4133850"/>
              <a:gd name="connsiteX1" fmla="*/ 4397123 w 5210176"/>
              <a:gd name="connsiteY1" fmla="*/ 1 h 4133850"/>
              <a:gd name="connsiteX2" fmla="*/ 5210176 w 5210176"/>
              <a:gd name="connsiteY2" fmla="*/ 2066925 h 4133850"/>
              <a:gd name="connsiteX3" fmla="*/ 4397123 w 5210176"/>
              <a:gd name="connsiteY3" fmla="*/ 4133850 h 4133850"/>
              <a:gd name="connsiteX4" fmla="*/ 3584070 w 5210176"/>
              <a:gd name="connsiteY4" fmla="*/ 4133850 h 4133850"/>
              <a:gd name="connsiteX5" fmla="*/ 4397123 w 5210176"/>
              <a:gd name="connsiteY5" fmla="*/ 2066925 h 4133850"/>
              <a:gd name="connsiteX6" fmla="*/ 2629977 w 5210176"/>
              <a:gd name="connsiteY6" fmla="*/ 1 h 4133850"/>
              <a:gd name="connsiteX7" fmla="*/ 3443031 w 5210176"/>
              <a:gd name="connsiteY7" fmla="*/ 1 h 4133850"/>
              <a:gd name="connsiteX8" fmla="*/ 4256084 w 5210176"/>
              <a:gd name="connsiteY8" fmla="*/ 2066925 h 4133850"/>
              <a:gd name="connsiteX9" fmla="*/ 3443031 w 5210176"/>
              <a:gd name="connsiteY9" fmla="*/ 4133850 h 4133850"/>
              <a:gd name="connsiteX10" fmla="*/ 2629977 w 5210176"/>
              <a:gd name="connsiteY10" fmla="*/ 4133850 h 4133850"/>
              <a:gd name="connsiteX11" fmla="*/ 3443031 w 5210176"/>
              <a:gd name="connsiteY11" fmla="*/ 2066925 h 4133850"/>
              <a:gd name="connsiteX12" fmla="*/ 1675885 w 5210176"/>
              <a:gd name="connsiteY12" fmla="*/ 0 h 4133850"/>
              <a:gd name="connsiteX13" fmla="*/ 2488938 w 5210176"/>
              <a:gd name="connsiteY13" fmla="*/ 0 h 4133850"/>
              <a:gd name="connsiteX14" fmla="*/ 3301991 w 5210176"/>
              <a:gd name="connsiteY14" fmla="*/ 2066925 h 4133850"/>
              <a:gd name="connsiteX15" fmla="*/ 2488938 w 5210176"/>
              <a:gd name="connsiteY15" fmla="*/ 4133850 h 4133850"/>
              <a:gd name="connsiteX16" fmla="*/ 1675885 w 5210176"/>
              <a:gd name="connsiteY16" fmla="*/ 4133850 h 4133850"/>
              <a:gd name="connsiteX17" fmla="*/ 2488938 w 5210176"/>
              <a:gd name="connsiteY17" fmla="*/ 2066925 h 4133850"/>
              <a:gd name="connsiteX18" fmla="*/ 721792 w 5210176"/>
              <a:gd name="connsiteY18" fmla="*/ 0 h 4133850"/>
              <a:gd name="connsiteX19" fmla="*/ 1534846 w 5210176"/>
              <a:gd name="connsiteY19" fmla="*/ 0 h 4133850"/>
              <a:gd name="connsiteX20" fmla="*/ 2347898 w 5210176"/>
              <a:gd name="connsiteY20" fmla="*/ 2066925 h 4133850"/>
              <a:gd name="connsiteX21" fmla="*/ 1534846 w 5210176"/>
              <a:gd name="connsiteY21" fmla="*/ 4133850 h 4133850"/>
              <a:gd name="connsiteX22" fmla="*/ 721792 w 5210176"/>
              <a:gd name="connsiteY22" fmla="*/ 4133850 h 4133850"/>
              <a:gd name="connsiteX23" fmla="*/ 1534846 w 5210176"/>
              <a:gd name="connsiteY23" fmla="*/ 2066925 h 4133850"/>
              <a:gd name="connsiteX24" fmla="*/ 0 w 5210176"/>
              <a:gd name="connsiteY24" fmla="*/ 0 h 4133850"/>
              <a:gd name="connsiteX25" fmla="*/ 618087 w 5210176"/>
              <a:gd name="connsiteY25" fmla="*/ 0 h 4133850"/>
              <a:gd name="connsiteX26" fmla="*/ 1236172 w 5210176"/>
              <a:gd name="connsiteY26" fmla="*/ 2066925 h 4133850"/>
              <a:gd name="connsiteX27" fmla="*/ 618087 w 5210176"/>
              <a:gd name="connsiteY27" fmla="*/ 4133849 h 4133850"/>
              <a:gd name="connsiteX28" fmla="*/ 0 w 5210176"/>
              <a:gd name="connsiteY28" fmla="*/ 4133849 h 413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210176" h="4133850">
                <a:moveTo>
                  <a:pt x="3584070" y="1"/>
                </a:moveTo>
                <a:lnTo>
                  <a:pt x="4397123" y="1"/>
                </a:lnTo>
                <a:lnTo>
                  <a:pt x="5210176" y="2066925"/>
                </a:lnTo>
                <a:lnTo>
                  <a:pt x="4397123" y="4133850"/>
                </a:lnTo>
                <a:lnTo>
                  <a:pt x="3584070" y="4133850"/>
                </a:lnTo>
                <a:lnTo>
                  <a:pt x="4397123" y="2066925"/>
                </a:lnTo>
                <a:close/>
                <a:moveTo>
                  <a:pt x="2629977" y="1"/>
                </a:moveTo>
                <a:lnTo>
                  <a:pt x="3443031" y="1"/>
                </a:lnTo>
                <a:lnTo>
                  <a:pt x="4256084" y="2066925"/>
                </a:lnTo>
                <a:lnTo>
                  <a:pt x="3443031" y="4133850"/>
                </a:lnTo>
                <a:lnTo>
                  <a:pt x="2629977" y="4133850"/>
                </a:lnTo>
                <a:lnTo>
                  <a:pt x="3443031" y="2066925"/>
                </a:lnTo>
                <a:close/>
                <a:moveTo>
                  <a:pt x="1675885" y="0"/>
                </a:moveTo>
                <a:lnTo>
                  <a:pt x="2488938" y="0"/>
                </a:lnTo>
                <a:lnTo>
                  <a:pt x="3301991" y="2066925"/>
                </a:lnTo>
                <a:lnTo>
                  <a:pt x="2488938" y="4133850"/>
                </a:lnTo>
                <a:lnTo>
                  <a:pt x="1675885" y="4133850"/>
                </a:lnTo>
                <a:lnTo>
                  <a:pt x="2488938" y="2066925"/>
                </a:lnTo>
                <a:close/>
                <a:moveTo>
                  <a:pt x="721792" y="0"/>
                </a:moveTo>
                <a:lnTo>
                  <a:pt x="1534846" y="0"/>
                </a:lnTo>
                <a:lnTo>
                  <a:pt x="2347898" y="2066925"/>
                </a:lnTo>
                <a:lnTo>
                  <a:pt x="1534846" y="4133850"/>
                </a:lnTo>
                <a:lnTo>
                  <a:pt x="721792" y="4133850"/>
                </a:lnTo>
                <a:lnTo>
                  <a:pt x="1534846" y="2066925"/>
                </a:lnTo>
                <a:close/>
                <a:moveTo>
                  <a:pt x="0" y="0"/>
                </a:moveTo>
                <a:lnTo>
                  <a:pt x="618087" y="0"/>
                </a:lnTo>
                <a:lnTo>
                  <a:pt x="1236172" y="2066925"/>
                </a:lnTo>
                <a:lnTo>
                  <a:pt x="618087" y="4133849"/>
                </a:lnTo>
                <a:lnTo>
                  <a:pt x="0" y="4133849"/>
                </a:lnTo>
                <a:close/>
              </a:path>
            </a:pathLst>
          </a:custGeom>
        </p:spPr>
      </p:pic>
    </p:spTree>
    <p:extLst>
      <p:ext uri="{BB962C8B-B14F-4D97-AF65-F5344CB8AC3E}">
        <p14:creationId xmlns:p14="http://schemas.microsoft.com/office/powerpoint/2010/main" val="3998169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Hexagon 31">
            <a:extLst>
              <a:ext uri="{FF2B5EF4-FFF2-40B4-BE49-F238E27FC236}">
                <a16:creationId xmlns:a16="http://schemas.microsoft.com/office/drawing/2014/main" id="{D84946A0-303D-35B5-B67B-C6F49F262152}"/>
              </a:ext>
            </a:extLst>
          </p:cNvPr>
          <p:cNvSpPr/>
          <p:nvPr/>
        </p:nvSpPr>
        <p:spPr>
          <a:xfrm>
            <a:off x="326572" y="98748"/>
            <a:ext cx="10907486" cy="1511560"/>
          </a:xfrm>
          <a:prstGeom prst="hexagon">
            <a:avLst/>
          </a:prstGeom>
          <a:noFill/>
          <a:ln w="571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Peak and Low seasons months for Hyderabad District from 2016-2019</a:t>
            </a:r>
          </a:p>
        </p:txBody>
      </p:sp>
      <p:sp>
        <p:nvSpPr>
          <p:cNvPr id="38" name="Arrow: Chevron 37">
            <a:extLst>
              <a:ext uri="{FF2B5EF4-FFF2-40B4-BE49-F238E27FC236}">
                <a16:creationId xmlns:a16="http://schemas.microsoft.com/office/drawing/2014/main" id="{C56CFE84-7D7A-2645-C48E-FADBC7B491E1}"/>
              </a:ext>
            </a:extLst>
          </p:cNvPr>
          <p:cNvSpPr/>
          <p:nvPr/>
        </p:nvSpPr>
        <p:spPr>
          <a:xfrm>
            <a:off x="597160" y="2264231"/>
            <a:ext cx="4665306" cy="1511560"/>
          </a:xfrm>
          <a:prstGeom prst="chevron">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schemeClr val="tx1"/>
              </a:solidFill>
            </a:endParaRPr>
          </a:p>
          <a:p>
            <a:pPr algn="ctr"/>
            <a:endParaRPr lang="en-IN" dirty="0">
              <a:solidFill>
                <a:schemeClr val="tx1"/>
              </a:solidFill>
            </a:endParaRPr>
          </a:p>
          <a:p>
            <a:pPr algn="ctr"/>
            <a:endParaRPr lang="en-IN" dirty="0">
              <a:solidFill>
                <a:schemeClr val="tx1"/>
              </a:solidFill>
            </a:endParaRPr>
          </a:p>
          <a:p>
            <a:pPr algn="ctr"/>
            <a:r>
              <a:rPr lang="en-IN" dirty="0">
                <a:solidFill>
                  <a:schemeClr val="tx1"/>
                </a:solidFill>
              </a:rPr>
              <a:t>June &amp; December are the peak months</a:t>
            </a:r>
          </a:p>
          <a:p>
            <a:pPr algn="ctr"/>
            <a:r>
              <a:rPr lang="en-IN" dirty="0">
                <a:solidFill>
                  <a:schemeClr val="tx1"/>
                </a:solidFill>
              </a:rPr>
              <a:t>March &amp; February are the low  months</a:t>
            </a:r>
          </a:p>
          <a:p>
            <a:pPr algn="ctr"/>
            <a:endParaRPr lang="en-IN" dirty="0">
              <a:solidFill>
                <a:schemeClr val="tx1"/>
              </a:solidFill>
            </a:endParaRPr>
          </a:p>
          <a:p>
            <a:pPr algn="ctr"/>
            <a:endParaRPr lang="en-IN" dirty="0">
              <a:solidFill>
                <a:schemeClr val="tx1"/>
              </a:solidFill>
            </a:endParaRPr>
          </a:p>
          <a:p>
            <a:pPr algn="ctr"/>
            <a:endParaRPr lang="en-IN" dirty="0">
              <a:solidFill>
                <a:schemeClr val="tx1"/>
              </a:solidFill>
            </a:endParaRPr>
          </a:p>
        </p:txBody>
      </p:sp>
      <p:sp>
        <p:nvSpPr>
          <p:cNvPr id="39" name="Arrow: Chevron 38">
            <a:extLst>
              <a:ext uri="{FF2B5EF4-FFF2-40B4-BE49-F238E27FC236}">
                <a16:creationId xmlns:a16="http://schemas.microsoft.com/office/drawing/2014/main" id="{13C1C968-EA8F-01AC-DB78-6F23438242A3}"/>
              </a:ext>
            </a:extLst>
          </p:cNvPr>
          <p:cNvSpPr/>
          <p:nvPr/>
        </p:nvSpPr>
        <p:spPr>
          <a:xfrm>
            <a:off x="597160" y="4525347"/>
            <a:ext cx="4665306" cy="1444689"/>
          </a:xfrm>
          <a:prstGeom prst="chevron">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tx1"/>
                </a:solidFill>
              </a:rPr>
              <a:t>November to February are the peak months due its </a:t>
            </a:r>
            <a:r>
              <a:rPr lang="en-IN" b="1" dirty="0">
                <a:solidFill>
                  <a:schemeClr val="tx1"/>
                </a:solidFill>
              </a:rPr>
              <a:t>pleasant</a:t>
            </a:r>
            <a:r>
              <a:rPr lang="en-IN" dirty="0">
                <a:solidFill>
                  <a:schemeClr val="tx1"/>
                </a:solidFill>
              </a:rPr>
              <a:t> climate</a:t>
            </a:r>
          </a:p>
          <a:p>
            <a:pPr algn="ctr"/>
            <a:r>
              <a:rPr lang="en-IN" dirty="0">
                <a:solidFill>
                  <a:schemeClr val="tx1"/>
                </a:solidFill>
              </a:rPr>
              <a:t>April to June are  the low  months </a:t>
            </a:r>
          </a:p>
        </p:txBody>
      </p:sp>
      <p:sp>
        <p:nvSpPr>
          <p:cNvPr id="44" name="Diamond 43">
            <a:extLst>
              <a:ext uri="{FF2B5EF4-FFF2-40B4-BE49-F238E27FC236}">
                <a16:creationId xmlns:a16="http://schemas.microsoft.com/office/drawing/2014/main" id="{A0EAD8E0-54D5-5341-06C6-16D696F87EEC}"/>
              </a:ext>
            </a:extLst>
          </p:cNvPr>
          <p:cNvSpPr/>
          <p:nvPr/>
        </p:nvSpPr>
        <p:spPr>
          <a:xfrm>
            <a:off x="8136295" y="1905039"/>
            <a:ext cx="3265713" cy="2198836"/>
          </a:xfrm>
          <a:prstGeom prst="diamond">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6" name="Diamond 45">
            <a:extLst>
              <a:ext uri="{FF2B5EF4-FFF2-40B4-BE49-F238E27FC236}">
                <a16:creationId xmlns:a16="http://schemas.microsoft.com/office/drawing/2014/main" id="{F6CD9742-6F83-0F62-7579-099AFACCAD58}"/>
              </a:ext>
            </a:extLst>
          </p:cNvPr>
          <p:cNvSpPr/>
          <p:nvPr/>
        </p:nvSpPr>
        <p:spPr>
          <a:xfrm>
            <a:off x="8285584" y="4148273"/>
            <a:ext cx="3116423" cy="2198836"/>
          </a:xfrm>
          <a:prstGeom prst="diamond">
            <a:avLst/>
          </a:pr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48" name="Straight Connector 47">
            <a:extLst>
              <a:ext uri="{FF2B5EF4-FFF2-40B4-BE49-F238E27FC236}">
                <a16:creationId xmlns:a16="http://schemas.microsoft.com/office/drawing/2014/main" id="{15E82512-0212-1915-203E-D6B62FBB57AE}"/>
              </a:ext>
            </a:extLst>
          </p:cNvPr>
          <p:cNvCxnSpPr>
            <a:stCxn id="38" idx="3"/>
          </p:cNvCxnSpPr>
          <p:nvPr/>
        </p:nvCxnSpPr>
        <p:spPr>
          <a:xfrm flipV="1">
            <a:off x="5262466" y="3004457"/>
            <a:ext cx="2873829" cy="15554"/>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1BDFD875-2852-5E86-D0FA-044AB9AE71DD}"/>
              </a:ext>
            </a:extLst>
          </p:cNvPr>
          <p:cNvCxnSpPr>
            <a:cxnSpLocks/>
            <a:endCxn id="46" idx="1"/>
          </p:cNvCxnSpPr>
          <p:nvPr/>
        </p:nvCxnSpPr>
        <p:spPr>
          <a:xfrm>
            <a:off x="5262465" y="5247691"/>
            <a:ext cx="3023119"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27DC3F99-2598-A0BA-F72C-55DF02049BA7}"/>
              </a:ext>
            </a:extLst>
          </p:cNvPr>
          <p:cNvSpPr txBox="1"/>
          <p:nvPr/>
        </p:nvSpPr>
        <p:spPr>
          <a:xfrm flipH="1">
            <a:off x="9000465" y="2548888"/>
            <a:ext cx="1711078" cy="1107996"/>
          </a:xfrm>
          <a:prstGeom prst="rect">
            <a:avLst/>
          </a:prstGeom>
          <a:noFill/>
        </p:spPr>
        <p:txBody>
          <a:bodyPr wrap="square" rtlCol="0">
            <a:spAutoFit/>
          </a:bodyPr>
          <a:lstStyle/>
          <a:p>
            <a:r>
              <a:rPr lang="en-IN" sz="1600" dirty="0"/>
              <a:t>Lucky Give Aways</a:t>
            </a:r>
          </a:p>
          <a:p>
            <a:r>
              <a:rPr lang="en-IN" sz="1600" dirty="0"/>
              <a:t>Awesome Offers</a:t>
            </a:r>
          </a:p>
          <a:p>
            <a:r>
              <a:rPr lang="en-IN" sz="1600" dirty="0"/>
              <a:t>Family Package </a:t>
            </a:r>
          </a:p>
          <a:p>
            <a:endParaRPr lang="en-IN" dirty="0"/>
          </a:p>
        </p:txBody>
      </p:sp>
      <p:sp>
        <p:nvSpPr>
          <p:cNvPr id="57" name="TextBox 56">
            <a:extLst>
              <a:ext uri="{FF2B5EF4-FFF2-40B4-BE49-F238E27FC236}">
                <a16:creationId xmlns:a16="http://schemas.microsoft.com/office/drawing/2014/main" id="{D74BE70D-4C21-D28B-C980-317EB5A87307}"/>
              </a:ext>
            </a:extLst>
          </p:cNvPr>
          <p:cNvSpPr txBox="1"/>
          <p:nvPr/>
        </p:nvSpPr>
        <p:spPr>
          <a:xfrm>
            <a:off x="8983668" y="4738930"/>
            <a:ext cx="1720254" cy="1323439"/>
          </a:xfrm>
          <a:prstGeom prst="rect">
            <a:avLst/>
          </a:prstGeom>
          <a:noFill/>
        </p:spPr>
        <p:txBody>
          <a:bodyPr wrap="square">
            <a:spAutoFit/>
          </a:bodyPr>
          <a:lstStyle/>
          <a:p>
            <a:pPr algn="ctr"/>
            <a:r>
              <a:rPr lang="en-IN" sz="1600" dirty="0"/>
              <a:t>Foreigner’s friendly hotel</a:t>
            </a:r>
          </a:p>
          <a:p>
            <a:pPr algn="ctr"/>
            <a:r>
              <a:rPr lang="en-IN" sz="1600" dirty="0"/>
              <a:t>Creative adventurous games</a:t>
            </a:r>
          </a:p>
        </p:txBody>
      </p:sp>
      <p:sp>
        <p:nvSpPr>
          <p:cNvPr id="59" name="Rectangle: Single Corner Rounded 58">
            <a:extLst>
              <a:ext uri="{FF2B5EF4-FFF2-40B4-BE49-F238E27FC236}">
                <a16:creationId xmlns:a16="http://schemas.microsoft.com/office/drawing/2014/main" id="{6BD52459-E202-AB6B-1D12-D3D8CFE2184E}"/>
              </a:ext>
            </a:extLst>
          </p:cNvPr>
          <p:cNvSpPr/>
          <p:nvPr/>
        </p:nvSpPr>
        <p:spPr>
          <a:xfrm>
            <a:off x="550508" y="1879207"/>
            <a:ext cx="2575247" cy="359192"/>
          </a:xfrm>
          <a:prstGeom prst="round1Rect">
            <a:avLst/>
          </a:prstGeom>
          <a:solidFill>
            <a:schemeClr val="accent2">
              <a:lumMod val="75000"/>
            </a:schemeClr>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Domestic  Visitors</a:t>
            </a:r>
          </a:p>
        </p:txBody>
      </p:sp>
      <p:sp>
        <p:nvSpPr>
          <p:cNvPr id="60" name="Rectangle: Single Corner Rounded 59">
            <a:extLst>
              <a:ext uri="{FF2B5EF4-FFF2-40B4-BE49-F238E27FC236}">
                <a16:creationId xmlns:a16="http://schemas.microsoft.com/office/drawing/2014/main" id="{DF4ABCD6-9217-8B68-64E9-2F7932BA423D}"/>
              </a:ext>
            </a:extLst>
          </p:cNvPr>
          <p:cNvSpPr/>
          <p:nvPr/>
        </p:nvSpPr>
        <p:spPr>
          <a:xfrm>
            <a:off x="550507" y="4148273"/>
            <a:ext cx="2575247" cy="359192"/>
          </a:xfrm>
          <a:prstGeom prst="round1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Foreign Visitors</a:t>
            </a:r>
          </a:p>
        </p:txBody>
      </p:sp>
    </p:spTree>
    <p:extLst>
      <p:ext uri="{BB962C8B-B14F-4D97-AF65-F5344CB8AC3E}">
        <p14:creationId xmlns:p14="http://schemas.microsoft.com/office/powerpoint/2010/main" val="3347082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E5E76B67-EE6C-C5D8-3E33-E8D2663B6E7B}"/>
              </a:ext>
            </a:extLst>
          </p:cNvPr>
          <p:cNvPicPr>
            <a:picLocks noChangeAspect="1"/>
          </p:cNvPicPr>
          <p:nvPr/>
        </p:nvPicPr>
        <p:blipFill rotWithShape="1">
          <a:blip r:embed="rId2"/>
          <a:srcRect l="16683" t="29252" r="42067" b="31837"/>
          <a:stretch/>
        </p:blipFill>
        <p:spPr>
          <a:xfrm>
            <a:off x="0" y="3797560"/>
            <a:ext cx="8836090" cy="3060440"/>
          </a:xfrm>
          <a:prstGeom prst="rect">
            <a:avLst/>
          </a:prstGeom>
        </p:spPr>
      </p:pic>
      <p:pic>
        <p:nvPicPr>
          <p:cNvPr id="17" name="Picture 16">
            <a:extLst>
              <a:ext uri="{FF2B5EF4-FFF2-40B4-BE49-F238E27FC236}">
                <a16:creationId xmlns:a16="http://schemas.microsoft.com/office/drawing/2014/main" id="{09BA20B1-89A6-8CC9-D9F9-8F0339B9CFE7}"/>
              </a:ext>
            </a:extLst>
          </p:cNvPr>
          <p:cNvPicPr>
            <a:picLocks noChangeAspect="1"/>
          </p:cNvPicPr>
          <p:nvPr/>
        </p:nvPicPr>
        <p:blipFill rotWithShape="1">
          <a:blip r:embed="rId3"/>
          <a:srcRect l="17219" t="28773" r="42219" b="32381"/>
          <a:stretch/>
        </p:blipFill>
        <p:spPr>
          <a:xfrm>
            <a:off x="0" y="-37322"/>
            <a:ext cx="8266922" cy="3760236"/>
          </a:xfrm>
          <a:prstGeom prst="rect">
            <a:avLst/>
          </a:prstGeom>
        </p:spPr>
      </p:pic>
      <p:pic>
        <p:nvPicPr>
          <p:cNvPr id="4" name="Picture 3">
            <a:extLst>
              <a:ext uri="{FF2B5EF4-FFF2-40B4-BE49-F238E27FC236}">
                <a16:creationId xmlns:a16="http://schemas.microsoft.com/office/drawing/2014/main" id="{83DD2BCF-85E5-82D3-139C-01C2D5A71B59}"/>
              </a:ext>
            </a:extLst>
          </p:cNvPr>
          <p:cNvPicPr>
            <a:picLocks noChangeAspect="1"/>
          </p:cNvPicPr>
          <p:nvPr/>
        </p:nvPicPr>
        <p:blipFill>
          <a:blip r:embed="rId4">
            <a:extLst>
              <a:ext uri="{28A0092B-C50C-407E-A947-70E740481C1C}">
                <a14:useLocalDpi xmlns:a14="http://schemas.microsoft.com/office/drawing/2010/main" val="0"/>
              </a:ext>
            </a:extLst>
          </a:blip>
          <a:srcRect l="24844" t="30732" r="31379"/>
          <a:stretch>
            <a:fillRect/>
          </a:stretch>
        </p:blipFill>
        <p:spPr>
          <a:xfrm>
            <a:off x="7053943" y="298154"/>
            <a:ext cx="5138057" cy="5404969"/>
          </a:xfrm>
          <a:custGeom>
            <a:avLst/>
            <a:gdLst>
              <a:gd name="connsiteX0" fmla="*/ 2082249 w 5337319"/>
              <a:gd name="connsiteY0" fmla="*/ 3513482 h 4996900"/>
              <a:gd name="connsiteX1" fmla="*/ 3255068 w 5337319"/>
              <a:gd name="connsiteY1" fmla="*/ 3513482 h 4996900"/>
              <a:gd name="connsiteX2" fmla="*/ 3665057 w 5337319"/>
              <a:gd name="connsiteY2" fmla="*/ 4333460 h 4996900"/>
              <a:gd name="connsiteX3" fmla="*/ 3333337 w 5337319"/>
              <a:gd name="connsiteY3" fmla="*/ 4996900 h 4996900"/>
              <a:gd name="connsiteX4" fmla="*/ 2003980 w 5337319"/>
              <a:gd name="connsiteY4" fmla="*/ 4996900 h 4996900"/>
              <a:gd name="connsiteX5" fmla="*/ 1672260 w 5337319"/>
              <a:gd name="connsiteY5" fmla="*/ 4333460 h 4996900"/>
              <a:gd name="connsiteX6" fmla="*/ 3754510 w 5337319"/>
              <a:gd name="connsiteY6" fmla="*/ 2641321 h 4996900"/>
              <a:gd name="connsiteX7" fmla="*/ 4927329 w 5337319"/>
              <a:gd name="connsiteY7" fmla="*/ 2641321 h 4996900"/>
              <a:gd name="connsiteX8" fmla="*/ 5337318 w 5337319"/>
              <a:gd name="connsiteY8" fmla="*/ 3461299 h 4996900"/>
              <a:gd name="connsiteX9" fmla="*/ 4927329 w 5337319"/>
              <a:gd name="connsiteY9" fmla="*/ 4281277 h 4996900"/>
              <a:gd name="connsiteX10" fmla="*/ 3754510 w 5337319"/>
              <a:gd name="connsiteY10" fmla="*/ 4281277 h 4996900"/>
              <a:gd name="connsiteX11" fmla="*/ 3344521 w 5337319"/>
              <a:gd name="connsiteY11" fmla="*/ 3461299 h 4996900"/>
              <a:gd name="connsiteX12" fmla="*/ 2082251 w 5337319"/>
              <a:gd name="connsiteY12" fmla="*/ 1756741 h 4996900"/>
              <a:gd name="connsiteX13" fmla="*/ 3255070 w 5337319"/>
              <a:gd name="connsiteY13" fmla="*/ 1756741 h 4996900"/>
              <a:gd name="connsiteX14" fmla="*/ 3665059 w 5337319"/>
              <a:gd name="connsiteY14" fmla="*/ 2576719 h 4996900"/>
              <a:gd name="connsiteX15" fmla="*/ 3255070 w 5337319"/>
              <a:gd name="connsiteY15" fmla="*/ 3396697 h 4996900"/>
              <a:gd name="connsiteX16" fmla="*/ 2082251 w 5337319"/>
              <a:gd name="connsiteY16" fmla="*/ 3396697 h 4996900"/>
              <a:gd name="connsiteX17" fmla="*/ 1672262 w 5337319"/>
              <a:gd name="connsiteY17" fmla="*/ 2576719 h 4996900"/>
              <a:gd name="connsiteX18" fmla="*/ 409989 w 5337319"/>
              <a:gd name="connsiteY18" fmla="*/ 904462 h 4996900"/>
              <a:gd name="connsiteX19" fmla="*/ 1582808 w 5337319"/>
              <a:gd name="connsiteY19" fmla="*/ 904462 h 4996900"/>
              <a:gd name="connsiteX20" fmla="*/ 1992798 w 5337319"/>
              <a:gd name="connsiteY20" fmla="*/ 1724440 h 4996900"/>
              <a:gd name="connsiteX21" fmla="*/ 1582808 w 5337319"/>
              <a:gd name="connsiteY21" fmla="*/ 2544418 h 4996900"/>
              <a:gd name="connsiteX22" fmla="*/ 409989 w 5337319"/>
              <a:gd name="connsiteY22" fmla="*/ 2544418 h 4996900"/>
              <a:gd name="connsiteX23" fmla="*/ 0 w 5337319"/>
              <a:gd name="connsiteY23" fmla="*/ 1724440 h 4996900"/>
              <a:gd name="connsiteX24" fmla="*/ 3754511 w 5337319"/>
              <a:gd name="connsiteY24" fmla="*/ 872161 h 4996900"/>
              <a:gd name="connsiteX25" fmla="*/ 4927330 w 5337319"/>
              <a:gd name="connsiteY25" fmla="*/ 872161 h 4996900"/>
              <a:gd name="connsiteX26" fmla="*/ 5337319 w 5337319"/>
              <a:gd name="connsiteY26" fmla="*/ 1692139 h 4996900"/>
              <a:gd name="connsiteX27" fmla="*/ 4927330 w 5337319"/>
              <a:gd name="connsiteY27" fmla="*/ 2512117 h 4996900"/>
              <a:gd name="connsiteX28" fmla="*/ 3754511 w 5337319"/>
              <a:gd name="connsiteY28" fmla="*/ 2512117 h 4996900"/>
              <a:gd name="connsiteX29" fmla="*/ 3344522 w 5337319"/>
              <a:gd name="connsiteY29" fmla="*/ 1692139 h 4996900"/>
              <a:gd name="connsiteX30" fmla="*/ 2082249 w 5337319"/>
              <a:gd name="connsiteY30" fmla="*/ 0 h 4996900"/>
              <a:gd name="connsiteX31" fmla="*/ 3255068 w 5337319"/>
              <a:gd name="connsiteY31" fmla="*/ 0 h 4996900"/>
              <a:gd name="connsiteX32" fmla="*/ 3665057 w 5337319"/>
              <a:gd name="connsiteY32" fmla="*/ 819978 h 4996900"/>
              <a:gd name="connsiteX33" fmla="*/ 3255068 w 5337319"/>
              <a:gd name="connsiteY33" fmla="*/ 1639956 h 4996900"/>
              <a:gd name="connsiteX34" fmla="*/ 2082249 w 5337319"/>
              <a:gd name="connsiteY34" fmla="*/ 1639956 h 4996900"/>
              <a:gd name="connsiteX35" fmla="*/ 1672260 w 5337319"/>
              <a:gd name="connsiteY35" fmla="*/ 819978 h 499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337319" h="4996900">
                <a:moveTo>
                  <a:pt x="2082249" y="3513482"/>
                </a:moveTo>
                <a:lnTo>
                  <a:pt x="3255068" y="3513482"/>
                </a:lnTo>
                <a:lnTo>
                  <a:pt x="3665057" y="4333460"/>
                </a:lnTo>
                <a:lnTo>
                  <a:pt x="3333337" y="4996900"/>
                </a:lnTo>
                <a:lnTo>
                  <a:pt x="2003980" y="4996900"/>
                </a:lnTo>
                <a:lnTo>
                  <a:pt x="1672260" y="4333460"/>
                </a:lnTo>
                <a:close/>
                <a:moveTo>
                  <a:pt x="3754510" y="2641321"/>
                </a:moveTo>
                <a:lnTo>
                  <a:pt x="4927329" y="2641321"/>
                </a:lnTo>
                <a:lnTo>
                  <a:pt x="5337318" y="3461299"/>
                </a:lnTo>
                <a:lnTo>
                  <a:pt x="4927329" y="4281277"/>
                </a:lnTo>
                <a:lnTo>
                  <a:pt x="3754510" y="4281277"/>
                </a:lnTo>
                <a:lnTo>
                  <a:pt x="3344521" y="3461299"/>
                </a:lnTo>
                <a:close/>
                <a:moveTo>
                  <a:pt x="2082251" y="1756741"/>
                </a:moveTo>
                <a:lnTo>
                  <a:pt x="3255070" y="1756741"/>
                </a:lnTo>
                <a:lnTo>
                  <a:pt x="3665059" y="2576719"/>
                </a:lnTo>
                <a:lnTo>
                  <a:pt x="3255070" y="3396697"/>
                </a:lnTo>
                <a:lnTo>
                  <a:pt x="2082251" y="3396697"/>
                </a:lnTo>
                <a:lnTo>
                  <a:pt x="1672262" y="2576719"/>
                </a:lnTo>
                <a:close/>
                <a:moveTo>
                  <a:pt x="409989" y="904462"/>
                </a:moveTo>
                <a:lnTo>
                  <a:pt x="1582808" y="904462"/>
                </a:lnTo>
                <a:lnTo>
                  <a:pt x="1992798" y="1724440"/>
                </a:lnTo>
                <a:lnTo>
                  <a:pt x="1582808" y="2544418"/>
                </a:lnTo>
                <a:lnTo>
                  <a:pt x="409989" y="2544418"/>
                </a:lnTo>
                <a:lnTo>
                  <a:pt x="0" y="1724440"/>
                </a:lnTo>
                <a:close/>
                <a:moveTo>
                  <a:pt x="3754511" y="872161"/>
                </a:moveTo>
                <a:lnTo>
                  <a:pt x="4927330" y="872161"/>
                </a:lnTo>
                <a:lnTo>
                  <a:pt x="5337319" y="1692139"/>
                </a:lnTo>
                <a:lnTo>
                  <a:pt x="4927330" y="2512117"/>
                </a:lnTo>
                <a:lnTo>
                  <a:pt x="3754511" y="2512117"/>
                </a:lnTo>
                <a:lnTo>
                  <a:pt x="3344522" y="1692139"/>
                </a:lnTo>
                <a:close/>
                <a:moveTo>
                  <a:pt x="2082249" y="0"/>
                </a:moveTo>
                <a:lnTo>
                  <a:pt x="3255068" y="0"/>
                </a:lnTo>
                <a:lnTo>
                  <a:pt x="3665057" y="819978"/>
                </a:lnTo>
                <a:lnTo>
                  <a:pt x="3255068" y="1639956"/>
                </a:lnTo>
                <a:lnTo>
                  <a:pt x="2082249" y="1639956"/>
                </a:lnTo>
                <a:lnTo>
                  <a:pt x="1672260" y="819978"/>
                </a:lnTo>
                <a:close/>
              </a:path>
            </a:pathLst>
          </a:custGeom>
        </p:spPr>
      </p:pic>
    </p:spTree>
    <p:extLst>
      <p:ext uri="{BB962C8B-B14F-4D97-AF65-F5344CB8AC3E}">
        <p14:creationId xmlns:p14="http://schemas.microsoft.com/office/powerpoint/2010/main" val="384230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a:extLst>
              <a:ext uri="{FF2B5EF4-FFF2-40B4-BE49-F238E27FC236}">
                <a16:creationId xmlns:a16="http://schemas.microsoft.com/office/drawing/2014/main" id="{86969B5D-B62D-6D9F-6E02-2C3A9247BF81}"/>
              </a:ext>
            </a:extLst>
          </p:cNvPr>
          <p:cNvPicPr>
            <a:picLocks noChangeAspect="1"/>
          </p:cNvPicPr>
          <p:nvPr/>
        </p:nvPicPr>
        <p:blipFill rotWithShape="1">
          <a:blip r:embed="rId2"/>
          <a:srcRect l="26721" t="52890" r="39440" b="16193"/>
          <a:stretch/>
        </p:blipFill>
        <p:spPr>
          <a:xfrm>
            <a:off x="6340917" y="1469299"/>
            <a:ext cx="5001209" cy="2675576"/>
          </a:xfrm>
          <a:prstGeom prst="rect">
            <a:avLst/>
          </a:prstGeom>
        </p:spPr>
      </p:pic>
      <p:pic>
        <p:nvPicPr>
          <p:cNvPr id="28" name="Picture 27">
            <a:extLst>
              <a:ext uri="{FF2B5EF4-FFF2-40B4-BE49-F238E27FC236}">
                <a16:creationId xmlns:a16="http://schemas.microsoft.com/office/drawing/2014/main" id="{6EC7A85E-610A-0626-0978-23CE3F178FE6}"/>
              </a:ext>
            </a:extLst>
          </p:cNvPr>
          <p:cNvPicPr>
            <a:picLocks noChangeAspect="1"/>
          </p:cNvPicPr>
          <p:nvPr/>
        </p:nvPicPr>
        <p:blipFill rotWithShape="1">
          <a:blip r:embed="rId3"/>
          <a:srcRect l="11097" t="20544" r="54770" b="49885"/>
          <a:stretch/>
        </p:blipFill>
        <p:spPr>
          <a:xfrm>
            <a:off x="513184" y="1306287"/>
            <a:ext cx="5367432" cy="2747132"/>
          </a:xfrm>
          <a:prstGeom prst="rect">
            <a:avLst/>
          </a:prstGeom>
        </p:spPr>
      </p:pic>
      <p:sp>
        <p:nvSpPr>
          <p:cNvPr id="9" name="Hexagon 8">
            <a:extLst>
              <a:ext uri="{FF2B5EF4-FFF2-40B4-BE49-F238E27FC236}">
                <a16:creationId xmlns:a16="http://schemas.microsoft.com/office/drawing/2014/main" id="{01CD9128-11FF-60FF-1A47-E73F6BF2A939}"/>
              </a:ext>
            </a:extLst>
          </p:cNvPr>
          <p:cNvSpPr/>
          <p:nvPr/>
        </p:nvSpPr>
        <p:spPr>
          <a:xfrm>
            <a:off x="513184" y="115999"/>
            <a:ext cx="10907486" cy="1104901"/>
          </a:xfrm>
          <a:prstGeom prst="hexagon">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List of Districts-Ratio of Domestic </a:t>
            </a:r>
          </a:p>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Visitors to Foreign Visitors</a:t>
            </a:r>
          </a:p>
        </p:txBody>
      </p:sp>
      <p:cxnSp>
        <p:nvCxnSpPr>
          <p:cNvPr id="14" name="Straight Connector 13">
            <a:extLst>
              <a:ext uri="{FF2B5EF4-FFF2-40B4-BE49-F238E27FC236}">
                <a16:creationId xmlns:a16="http://schemas.microsoft.com/office/drawing/2014/main" id="{99D5BCAE-E2E1-07BB-B467-8EEF2BBF6B74}"/>
              </a:ext>
            </a:extLst>
          </p:cNvPr>
          <p:cNvCxnSpPr>
            <a:cxnSpLocks/>
            <a:endCxn id="23" idx="3"/>
          </p:cNvCxnSpPr>
          <p:nvPr/>
        </p:nvCxnSpPr>
        <p:spPr>
          <a:xfrm>
            <a:off x="3452322" y="3630782"/>
            <a:ext cx="0" cy="825191"/>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9" name="TextBox 18">
            <a:extLst>
              <a:ext uri="{FF2B5EF4-FFF2-40B4-BE49-F238E27FC236}">
                <a16:creationId xmlns:a16="http://schemas.microsoft.com/office/drawing/2014/main" id="{A444F0C5-D890-DB08-B615-908EA859B773}"/>
              </a:ext>
            </a:extLst>
          </p:cNvPr>
          <p:cNvSpPr txBox="1"/>
          <p:nvPr/>
        </p:nvSpPr>
        <p:spPr>
          <a:xfrm flipH="1">
            <a:off x="1917437" y="4824130"/>
            <a:ext cx="3116425" cy="923330"/>
          </a:xfrm>
          <a:prstGeom prst="rect">
            <a:avLst/>
          </a:prstGeom>
          <a:noFill/>
        </p:spPr>
        <p:txBody>
          <a:bodyPr wrap="square" rtlCol="0">
            <a:spAutoFit/>
          </a:bodyPr>
          <a:lstStyle/>
          <a:p>
            <a:r>
              <a:rPr lang="en-IN" dirty="0"/>
              <a:t>Nirmal is attracting  relatively more domestic tourist than foreign tourist</a:t>
            </a:r>
          </a:p>
        </p:txBody>
      </p:sp>
      <p:sp>
        <p:nvSpPr>
          <p:cNvPr id="20" name="Flowchart: Decision 19">
            <a:extLst>
              <a:ext uri="{FF2B5EF4-FFF2-40B4-BE49-F238E27FC236}">
                <a16:creationId xmlns:a16="http://schemas.microsoft.com/office/drawing/2014/main" id="{03E95C8D-C0B3-EE6F-ABF6-F43219DF8D8B}"/>
              </a:ext>
            </a:extLst>
          </p:cNvPr>
          <p:cNvSpPr/>
          <p:nvPr/>
        </p:nvSpPr>
        <p:spPr>
          <a:xfrm>
            <a:off x="3317030" y="3627187"/>
            <a:ext cx="317241" cy="289250"/>
          </a:xfrm>
          <a:prstGeom prst="flowChartDecision">
            <a:avLst/>
          </a:prstGeom>
          <a:solidFill>
            <a:schemeClr val="tx1"/>
          </a:solid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21" name="Straight Connector 20">
            <a:extLst>
              <a:ext uri="{FF2B5EF4-FFF2-40B4-BE49-F238E27FC236}">
                <a16:creationId xmlns:a16="http://schemas.microsoft.com/office/drawing/2014/main" id="{4DC48F14-9E10-FE06-F54C-87A19714E8A8}"/>
              </a:ext>
            </a:extLst>
          </p:cNvPr>
          <p:cNvCxnSpPr>
            <a:cxnSpLocks/>
          </p:cNvCxnSpPr>
          <p:nvPr/>
        </p:nvCxnSpPr>
        <p:spPr>
          <a:xfrm>
            <a:off x="9343053" y="3848610"/>
            <a:ext cx="0" cy="553995"/>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2" name="Rectangle: Single Corner Snipped 21">
            <a:extLst>
              <a:ext uri="{FF2B5EF4-FFF2-40B4-BE49-F238E27FC236}">
                <a16:creationId xmlns:a16="http://schemas.microsoft.com/office/drawing/2014/main" id="{2A2DC2EE-4F1B-8040-3040-AADE5FD3B979}"/>
              </a:ext>
            </a:extLst>
          </p:cNvPr>
          <p:cNvSpPr/>
          <p:nvPr/>
        </p:nvSpPr>
        <p:spPr>
          <a:xfrm>
            <a:off x="7686870" y="4402605"/>
            <a:ext cx="3312366" cy="1856792"/>
          </a:xfrm>
          <a:prstGeom prst="snip1Rect">
            <a:avLst/>
          </a:prstGeom>
          <a:noFill/>
          <a:ln w="28575">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Single Corner Snipped 22">
            <a:extLst>
              <a:ext uri="{FF2B5EF4-FFF2-40B4-BE49-F238E27FC236}">
                <a16:creationId xmlns:a16="http://schemas.microsoft.com/office/drawing/2014/main" id="{4BEC9C41-3BA7-2FC3-7E4C-2D03EEAD3521}"/>
              </a:ext>
            </a:extLst>
          </p:cNvPr>
          <p:cNvSpPr/>
          <p:nvPr/>
        </p:nvSpPr>
        <p:spPr>
          <a:xfrm>
            <a:off x="1796139" y="4455973"/>
            <a:ext cx="3312366" cy="1856792"/>
          </a:xfrm>
          <a:prstGeom prst="snip1Rect">
            <a:avLst/>
          </a:prstGeom>
          <a:noFill/>
          <a:ln w="28575">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TextBox 25">
            <a:extLst>
              <a:ext uri="{FF2B5EF4-FFF2-40B4-BE49-F238E27FC236}">
                <a16:creationId xmlns:a16="http://schemas.microsoft.com/office/drawing/2014/main" id="{FDC1A692-2780-4A1A-3D47-3F08DE51FE10}"/>
              </a:ext>
            </a:extLst>
          </p:cNvPr>
          <p:cNvSpPr txBox="1"/>
          <p:nvPr/>
        </p:nvSpPr>
        <p:spPr>
          <a:xfrm>
            <a:off x="7898362" y="4645705"/>
            <a:ext cx="2889380" cy="1477328"/>
          </a:xfrm>
          <a:prstGeom prst="rect">
            <a:avLst/>
          </a:prstGeom>
          <a:noFill/>
        </p:spPr>
        <p:txBody>
          <a:bodyPr wrap="square" rtlCol="0">
            <a:spAutoFit/>
          </a:bodyPr>
          <a:lstStyle/>
          <a:p>
            <a:r>
              <a:rPr lang="en-IN" dirty="0"/>
              <a:t>Hyderabad is attracting highest tourist both from domestic and foreigners, but foreigners are  relatively more</a:t>
            </a:r>
          </a:p>
        </p:txBody>
      </p:sp>
      <p:sp>
        <p:nvSpPr>
          <p:cNvPr id="35" name="Flowchart: Decision 34">
            <a:extLst>
              <a:ext uri="{FF2B5EF4-FFF2-40B4-BE49-F238E27FC236}">
                <a16:creationId xmlns:a16="http://schemas.microsoft.com/office/drawing/2014/main" id="{7E1D9945-32F0-4807-F5AF-CEEDEFB17B62}"/>
              </a:ext>
            </a:extLst>
          </p:cNvPr>
          <p:cNvSpPr/>
          <p:nvPr/>
        </p:nvSpPr>
        <p:spPr>
          <a:xfrm>
            <a:off x="9184432" y="3648944"/>
            <a:ext cx="286140" cy="267494"/>
          </a:xfrm>
          <a:prstGeom prst="flowChartDecision">
            <a:avLst/>
          </a:prstGeom>
          <a:solidFill>
            <a:schemeClr val="tx1"/>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26039110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9AF7E80-9B90-5CB0-6B8F-417EAB638283}"/>
              </a:ext>
            </a:extLst>
          </p:cNvPr>
          <p:cNvPicPr>
            <a:picLocks noChangeAspect="1"/>
          </p:cNvPicPr>
          <p:nvPr/>
        </p:nvPicPr>
        <p:blipFill rotWithShape="1">
          <a:blip r:embed="rId2"/>
          <a:srcRect l="15536" t="30340" r="53239" b="31021"/>
          <a:stretch/>
        </p:blipFill>
        <p:spPr>
          <a:xfrm>
            <a:off x="0" y="1359932"/>
            <a:ext cx="4777275" cy="3531637"/>
          </a:xfrm>
          <a:prstGeom prst="rect">
            <a:avLst/>
          </a:prstGeom>
        </p:spPr>
      </p:pic>
      <p:pic>
        <p:nvPicPr>
          <p:cNvPr id="5" name="Picture 4">
            <a:extLst>
              <a:ext uri="{FF2B5EF4-FFF2-40B4-BE49-F238E27FC236}">
                <a16:creationId xmlns:a16="http://schemas.microsoft.com/office/drawing/2014/main" id="{E3F55172-2066-B508-44A2-0A03EC508067}"/>
              </a:ext>
            </a:extLst>
          </p:cNvPr>
          <p:cNvPicPr>
            <a:picLocks noChangeAspect="1"/>
          </p:cNvPicPr>
          <p:nvPr/>
        </p:nvPicPr>
        <p:blipFill rotWithShape="1">
          <a:blip r:embed="rId3"/>
          <a:srcRect l="50740" t="30340" r="19031" b="31157"/>
          <a:stretch/>
        </p:blipFill>
        <p:spPr>
          <a:xfrm>
            <a:off x="6979491" y="1236303"/>
            <a:ext cx="4948334" cy="3778897"/>
          </a:xfrm>
          <a:prstGeom prst="rect">
            <a:avLst/>
          </a:prstGeom>
        </p:spPr>
      </p:pic>
      <p:sp>
        <p:nvSpPr>
          <p:cNvPr id="6" name="Hexagon 5">
            <a:extLst>
              <a:ext uri="{FF2B5EF4-FFF2-40B4-BE49-F238E27FC236}">
                <a16:creationId xmlns:a16="http://schemas.microsoft.com/office/drawing/2014/main" id="{76C69C69-61EB-197A-918E-CA53BC5EEDC8}"/>
              </a:ext>
            </a:extLst>
          </p:cNvPr>
          <p:cNvSpPr/>
          <p:nvPr/>
        </p:nvSpPr>
        <p:spPr>
          <a:xfrm>
            <a:off x="447868" y="111969"/>
            <a:ext cx="10907486" cy="998374"/>
          </a:xfrm>
          <a:prstGeom prst="hexagon">
            <a:avLst/>
          </a:prstGeom>
          <a:noFill/>
          <a:ln w="57150">
            <a:solidFill>
              <a:srgbClr val="C7099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Districts - Footfall Ratio in 2019</a:t>
            </a:r>
          </a:p>
        </p:txBody>
      </p:sp>
      <p:sp>
        <p:nvSpPr>
          <p:cNvPr id="7" name="Rectangle: Rounded Corners 6">
            <a:extLst>
              <a:ext uri="{FF2B5EF4-FFF2-40B4-BE49-F238E27FC236}">
                <a16:creationId xmlns:a16="http://schemas.microsoft.com/office/drawing/2014/main" id="{16A58989-B015-9C19-99AF-2107B75A87EC}"/>
              </a:ext>
            </a:extLst>
          </p:cNvPr>
          <p:cNvSpPr/>
          <p:nvPr/>
        </p:nvSpPr>
        <p:spPr>
          <a:xfrm>
            <a:off x="4777275" y="1427000"/>
            <a:ext cx="2146041" cy="1464906"/>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Footfall ratio :Total Visitors/Total Residents Population</a:t>
            </a:r>
          </a:p>
        </p:txBody>
      </p:sp>
      <p:sp>
        <p:nvSpPr>
          <p:cNvPr id="8" name="Rectangle: Rounded Corners 7">
            <a:extLst>
              <a:ext uri="{FF2B5EF4-FFF2-40B4-BE49-F238E27FC236}">
                <a16:creationId xmlns:a16="http://schemas.microsoft.com/office/drawing/2014/main" id="{E43F0865-6E72-E5C5-E62B-1F43E4FDBC59}"/>
              </a:ext>
            </a:extLst>
          </p:cNvPr>
          <p:cNvSpPr/>
          <p:nvPr/>
        </p:nvSpPr>
        <p:spPr>
          <a:xfrm>
            <a:off x="401216" y="5076825"/>
            <a:ext cx="4104109" cy="1485900"/>
          </a:xfrm>
          <a:prstGeom prst="roundRect">
            <a:avLst>
              <a:gd name="adj" fmla="val 46795"/>
            </a:avLst>
          </a:prstGeom>
          <a:solidFill>
            <a:srgbClr val="EE1AB6">
              <a:alpha val="7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High Footfall ratio in mulugu said that the local infrastructure is strained by tourist visits</a:t>
            </a:r>
          </a:p>
        </p:txBody>
      </p:sp>
      <p:sp>
        <p:nvSpPr>
          <p:cNvPr id="9" name="Rectangle: Rounded Corners 8">
            <a:extLst>
              <a:ext uri="{FF2B5EF4-FFF2-40B4-BE49-F238E27FC236}">
                <a16:creationId xmlns:a16="http://schemas.microsoft.com/office/drawing/2014/main" id="{DEB631D2-CB08-B651-FF4A-F01ADAFB95B2}"/>
              </a:ext>
            </a:extLst>
          </p:cNvPr>
          <p:cNvSpPr/>
          <p:nvPr/>
        </p:nvSpPr>
        <p:spPr>
          <a:xfrm>
            <a:off x="7144916" y="5105203"/>
            <a:ext cx="4123159" cy="1457522"/>
          </a:xfrm>
          <a:prstGeom prst="roundRect">
            <a:avLst>
              <a:gd name="adj" fmla="val 44118"/>
            </a:avLst>
          </a:prstGeom>
          <a:solidFill>
            <a:schemeClr val="accent6">
              <a:lumMod val="75000"/>
              <a:alpha val="7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Low Footfall ratio in mulugu said that the local infrastructure is not fully utilized to its potential by tourist visits</a:t>
            </a:r>
          </a:p>
        </p:txBody>
      </p:sp>
    </p:spTree>
    <p:extLst>
      <p:ext uri="{BB962C8B-B14F-4D97-AF65-F5344CB8AC3E}">
        <p14:creationId xmlns:p14="http://schemas.microsoft.com/office/powerpoint/2010/main" val="20105912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5FBE01D-2EC3-2204-0DD1-5DA9CAFCCB42}"/>
              </a:ext>
            </a:extLst>
          </p:cNvPr>
          <p:cNvPicPr>
            <a:picLocks noChangeAspect="1"/>
          </p:cNvPicPr>
          <p:nvPr/>
        </p:nvPicPr>
        <p:blipFill rotWithShape="1">
          <a:blip r:embed="rId2"/>
          <a:srcRect l="14388" t="21365" r="53546" b="48844"/>
          <a:stretch/>
        </p:blipFill>
        <p:spPr>
          <a:xfrm>
            <a:off x="354564" y="1772815"/>
            <a:ext cx="5075852" cy="3088433"/>
          </a:xfrm>
          <a:prstGeom prst="rect">
            <a:avLst/>
          </a:prstGeom>
        </p:spPr>
      </p:pic>
      <p:pic>
        <p:nvPicPr>
          <p:cNvPr id="5" name="Picture 4">
            <a:extLst>
              <a:ext uri="{FF2B5EF4-FFF2-40B4-BE49-F238E27FC236}">
                <a16:creationId xmlns:a16="http://schemas.microsoft.com/office/drawing/2014/main" id="{F1396911-B72A-A26D-994A-394248EE4CDA}"/>
              </a:ext>
            </a:extLst>
          </p:cNvPr>
          <p:cNvPicPr>
            <a:picLocks noChangeAspect="1"/>
          </p:cNvPicPr>
          <p:nvPr/>
        </p:nvPicPr>
        <p:blipFill rotWithShape="1">
          <a:blip r:embed="rId2"/>
          <a:srcRect l="50000" t="21907" r="18112" b="49999"/>
          <a:stretch/>
        </p:blipFill>
        <p:spPr>
          <a:xfrm>
            <a:off x="6291943" y="1866122"/>
            <a:ext cx="5231363" cy="2995126"/>
          </a:xfrm>
          <a:prstGeom prst="rect">
            <a:avLst/>
          </a:prstGeom>
        </p:spPr>
      </p:pic>
      <p:sp>
        <p:nvSpPr>
          <p:cNvPr id="6" name="Hexagon 5">
            <a:extLst>
              <a:ext uri="{FF2B5EF4-FFF2-40B4-BE49-F238E27FC236}">
                <a16:creationId xmlns:a16="http://schemas.microsoft.com/office/drawing/2014/main" id="{40703C8C-F4A1-B532-4698-C7EAF6B0DC2F}"/>
              </a:ext>
            </a:extLst>
          </p:cNvPr>
          <p:cNvSpPr/>
          <p:nvPr/>
        </p:nvSpPr>
        <p:spPr>
          <a:xfrm>
            <a:off x="354564" y="141401"/>
            <a:ext cx="10907486" cy="1104901"/>
          </a:xfrm>
          <a:prstGeom prst="hexagon">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3600" b="1" dirty="0">
                <a:ln w="22225">
                  <a:solidFill>
                    <a:schemeClr val="bg1"/>
                  </a:solidFill>
                  <a:prstDash val="solid"/>
                </a:ln>
                <a:solidFill>
                  <a:schemeClr val="tx2">
                    <a:lumMod val="90000"/>
                  </a:schemeClr>
                </a:solidFill>
                <a:latin typeface="Rockwell Condensed" panose="02060603050405020104" pitchFamily="18" charset="0"/>
                <a:cs typeface="Segoe UI" panose="020B0502040204020203" pitchFamily="34" charset="0"/>
              </a:rPr>
              <a:t>Hyderabad-Projected Domestic Visitors &amp; Revenue -2025</a:t>
            </a:r>
          </a:p>
        </p:txBody>
      </p:sp>
      <p:sp>
        <p:nvSpPr>
          <p:cNvPr id="9" name="Rectangle 8">
            <a:extLst>
              <a:ext uri="{FF2B5EF4-FFF2-40B4-BE49-F238E27FC236}">
                <a16:creationId xmlns:a16="http://schemas.microsoft.com/office/drawing/2014/main" id="{AFEC91F6-2DCE-5665-9CB6-F9C08D8F6114}"/>
              </a:ext>
            </a:extLst>
          </p:cNvPr>
          <p:cNvSpPr/>
          <p:nvPr/>
        </p:nvSpPr>
        <p:spPr>
          <a:xfrm>
            <a:off x="2286000" y="5387761"/>
            <a:ext cx="6839726" cy="952500"/>
          </a:xfrm>
          <a:prstGeom prst="rect">
            <a:avLst/>
          </a:prstGeom>
          <a:solidFill>
            <a:srgbClr val="BE1E1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Hyderabad is declining in attracting domestic tourist </a:t>
            </a:r>
          </a:p>
        </p:txBody>
      </p:sp>
    </p:spTree>
    <p:extLst>
      <p:ext uri="{BB962C8B-B14F-4D97-AF65-F5344CB8AC3E}">
        <p14:creationId xmlns:p14="http://schemas.microsoft.com/office/powerpoint/2010/main" val="14187896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TM03457503[[fn=Quotable]]</Template>
  <TotalTime>2106</TotalTime>
  <Words>914</Words>
  <Application>Microsoft Office PowerPoint</Application>
  <PresentationFormat>Widescreen</PresentationFormat>
  <Paragraphs>142</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Bahnschrift SemiBold SemiConden</vt:lpstr>
      <vt:lpstr>Calibri</vt:lpstr>
      <vt:lpstr>Calibri Light</vt:lpstr>
      <vt:lpstr>Rockwell Condensed</vt:lpstr>
      <vt:lpstr>Söhne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Noor Jahan</dc:creator>
  <cp:lastModifiedBy>Noor Jahan</cp:lastModifiedBy>
  <cp:revision>9</cp:revision>
  <dcterms:created xsi:type="dcterms:W3CDTF">2023-05-09T10:28:40Z</dcterms:created>
  <dcterms:modified xsi:type="dcterms:W3CDTF">2023-05-14T17:13:22Z</dcterms:modified>
</cp:coreProperties>
</file>

<file path=docProps/thumbnail.jpeg>
</file>